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notesMasterIdLst>
    <p:notesMasterId r:id="rId29"/>
  </p:notesMasterIdLst>
  <p:sldIdLst>
    <p:sldId id="257" r:id="rId2"/>
    <p:sldId id="258" r:id="rId3"/>
    <p:sldId id="259" r:id="rId4"/>
    <p:sldId id="260" r:id="rId5"/>
    <p:sldId id="261" r:id="rId6"/>
    <p:sldId id="262" r:id="rId7"/>
    <p:sldId id="263" r:id="rId8"/>
    <p:sldId id="264" r:id="rId9"/>
    <p:sldId id="265" r:id="rId10"/>
    <p:sldId id="288" r:id="rId11"/>
    <p:sldId id="266" r:id="rId12"/>
    <p:sldId id="267" r:id="rId13"/>
    <p:sldId id="276" r:id="rId14"/>
    <p:sldId id="268" r:id="rId15"/>
    <p:sldId id="278" r:id="rId16"/>
    <p:sldId id="269" r:id="rId17"/>
    <p:sldId id="279" r:id="rId18"/>
    <p:sldId id="270" r:id="rId19"/>
    <p:sldId id="274" r:id="rId20"/>
    <p:sldId id="277" r:id="rId21"/>
    <p:sldId id="271" r:id="rId22"/>
    <p:sldId id="272" r:id="rId23"/>
    <p:sldId id="273" r:id="rId24"/>
    <p:sldId id="275" r:id="rId25"/>
    <p:sldId id="280" r:id="rId26"/>
    <p:sldId id="281" r:id="rId27"/>
    <p:sldId id="28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79623" autoAdjust="0"/>
  </p:normalViewPr>
  <p:slideViewPr>
    <p:cSldViewPr snapToGrid="0">
      <p:cViewPr>
        <p:scale>
          <a:sx n="100" d="100"/>
          <a:sy n="100" d="100"/>
        </p:scale>
        <p:origin x="99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10804-E038-412F-B57E-3F3BC797F7ED}"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348565-6DE6-43B7-B51D-786665EA8C8A}" type="slidenum">
              <a:rPr lang="zh-CN" altLang="en-US" smtClean="0"/>
              <a:t>‹#›</a:t>
            </a:fld>
            <a:endParaRPr lang="zh-CN" altLang="en-US"/>
          </a:p>
        </p:txBody>
      </p:sp>
    </p:spTree>
    <p:extLst>
      <p:ext uri="{BB962C8B-B14F-4D97-AF65-F5344CB8AC3E}">
        <p14:creationId xmlns:p14="http://schemas.microsoft.com/office/powerpoint/2010/main" val="3296398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老师们好，我的毕业论文题目是“</a:t>
            </a:r>
            <a:r>
              <a:rPr lang="zh-CN" altLang="en-US" sz="1200" dirty="0">
                <a:latin typeface="Segoe UI Light" panose="020B0502040204020203" pitchFamily="34" charset="0"/>
                <a:ea typeface="微软雅黑 Light" panose="020B0502040204020203" pitchFamily="34" charset="-122"/>
              </a:rPr>
              <a:t>基于</a:t>
            </a:r>
            <a:r>
              <a:rPr lang="en-US" altLang="zh-CN" sz="1200" dirty="0">
                <a:latin typeface="Segoe UI Light" panose="020B0502040204020203" pitchFamily="34" charset="0"/>
                <a:ea typeface="微软雅黑 Light" panose="020B0502040204020203" pitchFamily="34" charset="-122"/>
              </a:rPr>
              <a:t>UE5</a:t>
            </a:r>
            <a:r>
              <a:rPr lang="zh-CN" altLang="en-US" sz="1200" dirty="0">
                <a:latin typeface="Segoe UI Light" panose="020B0502040204020203" pitchFamily="34" charset="0"/>
                <a:ea typeface="微软雅黑 Light" panose="020B0502040204020203" pitchFamily="34" charset="-122"/>
              </a:rPr>
              <a:t>的辅助弱视儿童康复游戏的设计与实现”，为弱视的儿童实现了一款辅助弱视康复治疗的</a:t>
            </a:r>
            <a:r>
              <a:rPr lang="en-US" altLang="zh-CN" sz="1200" dirty="0">
                <a:latin typeface="Segoe UI Light" panose="020B0502040204020203" pitchFamily="34" charset="0"/>
                <a:ea typeface="微软雅黑 Light" panose="020B0502040204020203" pitchFamily="34" charset="-122"/>
              </a:rPr>
              <a:t>3D</a:t>
            </a:r>
            <a:r>
              <a:rPr lang="zh-CN" altLang="en-US" sz="1200" dirty="0">
                <a:latin typeface="Segoe UI Light" panose="020B0502040204020203" pitchFamily="34" charset="0"/>
                <a:ea typeface="微软雅黑 Light" panose="020B0502040204020203" pitchFamily="34" charset="-122"/>
              </a:rPr>
              <a:t>益智游戏。</a:t>
            </a:r>
            <a:endParaRPr lang="en-US" altLang="zh-CN" sz="1200" dirty="0">
              <a:latin typeface="Segoe UI Light" panose="020B0502040204020203" pitchFamily="34" charset="0"/>
              <a:ea typeface="微软雅黑 Light" panose="020B0502040204020203" pitchFamily="34" charset="-122"/>
            </a:endParaRPr>
          </a:p>
          <a:p>
            <a:r>
              <a:rPr lang="en-US" altLang="zh-CN" sz="1200" dirty="0">
                <a:latin typeface="Segoe UI Light" panose="020B0502040204020203" pitchFamily="34" charset="0"/>
                <a:ea typeface="微软雅黑 Light" panose="020B0502040204020203" pitchFamily="34" charset="-122"/>
              </a:rPr>
              <a:t>---</a:t>
            </a:r>
            <a:r>
              <a:rPr lang="zh-CN" altLang="en-US" sz="1200" dirty="0">
                <a:latin typeface="Segoe UI Light" panose="020B0502040204020203" pitchFamily="34" charset="0"/>
                <a:ea typeface="微软雅黑 Light" panose="020B0502040204020203" pitchFamily="34" charset="-122"/>
              </a:rPr>
              <a:t>接下来（翻页）</a:t>
            </a:r>
            <a:r>
              <a:rPr lang="en-US" altLang="zh-CN" sz="1200" dirty="0">
                <a:latin typeface="Segoe UI Light" panose="020B0502040204020203" pitchFamily="34" charset="0"/>
                <a:ea typeface="微软雅黑 Light" panose="020B0502040204020203" pitchFamily="34" charset="-122"/>
              </a:rPr>
              <a:t>---</a:t>
            </a:r>
          </a:p>
          <a:p>
            <a:r>
              <a:rPr lang="zh-CN" altLang="en-US" sz="1200" dirty="0">
                <a:latin typeface="Segoe UI Light" panose="020B0502040204020203" pitchFamily="34" charset="0"/>
                <a:ea typeface="微软雅黑 Light" panose="020B0502040204020203" pitchFamily="34" charset="-122"/>
              </a:rPr>
              <a:t>我会对比弱视的“传统治疗方法”与“游戏治疗方法”来说明这个弱视康复训练游戏的可行性，并且简单概括游戏的系统设计和功能实现</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a:t>
            </a:fld>
            <a:endParaRPr lang="zh-CN" altLang="en-US"/>
          </a:p>
        </p:txBody>
      </p:sp>
    </p:spTree>
    <p:extLst>
      <p:ext uri="{BB962C8B-B14F-4D97-AF65-F5344CB8AC3E}">
        <p14:creationId xmlns:p14="http://schemas.microsoft.com/office/powerpoint/2010/main" val="741885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1.</a:t>
            </a:r>
            <a:r>
              <a:rPr lang="zh-CN" altLang="en-US" sz="1200" dirty="0">
                <a:latin typeface="+mn-ea"/>
              </a:rPr>
              <a:t>因为需要玩家将游玩重点放到游戏中的不同机关或场景上，所以游戏的主镜头用第一人称而不是第三人称。</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2.</a:t>
            </a:r>
            <a:r>
              <a:rPr lang="zh-CN" altLang="en-US" sz="1200" dirty="0">
                <a:latin typeface="+mn-ea"/>
              </a:rPr>
              <a:t>为了创造吸引人且简单的游玩环境，游戏采用的游戏类型是射击游戏，但也不是传统意义上的射击游戏，玩家手中的枪具有多种功效，比如吸入发射小球、操作机关。</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3.</a:t>
            </a:r>
            <a:r>
              <a:rPr lang="zh-CN" altLang="en-US" sz="1200" dirty="0">
                <a:latin typeface="+mn-ea"/>
              </a:rPr>
              <a:t>为了将弱视训练融入游戏，游戏中会增加一些传统商业游戏没有的机制，比如有可以刺激弱视眼的带有光栅材质的物体</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（翻页）</a:t>
            </a:r>
            <a:r>
              <a:rPr lang="en-US" altLang="zh-CN" dirty="0"/>
              <a:t>---</a:t>
            </a:r>
            <a:endParaRPr lang="zh-CN" altLang="en-US" dirty="0"/>
          </a:p>
          <a:p>
            <a:r>
              <a:rPr lang="zh-CN" altLang="en-US" kern="100" dirty="0">
                <a:latin typeface="微软雅黑 Light" panose="020B0502040204020203" pitchFamily="34" charset="-122"/>
                <a:ea typeface="微软雅黑 Light" panose="020B0502040204020203" pitchFamily="34" charset="-122"/>
              </a:rPr>
              <a:t>我</a:t>
            </a:r>
            <a:r>
              <a:rPr lang="zh-CN" altLang="en-US" dirty="0"/>
              <a:t>在</a:t>
            </a:r>
            <a:r>
              <a:rPr lang="zh-CN" altLang="en-US" kern="100" dirty="0">
                <a:latin typeface="微软雅黑 Light" panose="020B0502040204020203" pitchFamily="34" charset="-122"/>
                <a:ea typeface="微软雅黑 Light" panose="020B0502040204020203" pitchFamily="34" charset="-122"/>
              </a:rPr>
              <a:t>弱视康复中分了三个训练模块，首先是精细目力训练</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10</a:t>
            </a:fld>
            <a:endParaRPr lang="zh-CN" altLang="en-US"/>
          </a:p>
        </p:txBody>
      </p:sp>
    </p:spTree>
    <p:extLst>
      <p:ext uri="{BB962C8B-B14F-4D97-AF65-F5344CB8AC3E}">
        <p14:creationId xmlns:p14="http://schemas.microsoft.com/office/powerpoint/2010/main" val="21871638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11</a:t>
            </a:fld>
            <a:endParaRPr lang="zh-CN" altLang="en-US"/>
          </a:p>
        </p:txBody>
      </p:sp>
    </p:spTree>
    <p:extLst>
      <p:ext uri="{BB962C8B-B14F-4D97-AF65-F5344CB8AC3E}">
        <p14:creationId xmlns:p14="http://schemas.microsoft.com/office/powerpoint/2010/main" val="1124822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latin typeface="微软雅黑 Light" panose="020B0502040204020203" pitchFamily="34" charset="-122"/>
                <a:ea typeface="微软雅黑 Light" panose="020B0502040204020203" pitchFamily="34" charset="-122"/>
              </a:rPr>
              <a:t>我</a:t>
            </a:r>
            <a:r>
              <a:rPr lang="zh-CN" altLang="en-US" dirty="0"/>
              <a:t>在</a:t>
            </a:r>
            <a:r>
              <a:rPr lang="zh-CN" altLang="en-US" kern="100" dirty="0">
                <a:latin typeface="微软雅黑 Light" panose="020B0502040204020203" pitchFamily="34" charset="-122"/>
                <a:ea typeface="微软雅黑 Light" panose="020B0502040204020203" pitchFamily="34" charset="-122"/>
              </a:rPr>
              <a:t>弱视康复中分了三个训练模块，首先是精细目力训练。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精细目力训练的关键是对细小差异的识别能力，要充分运用到手眼脑的协调能力。同时，需要让弱视眼处理需要思考的游戏任务。</a:t>
            </a:r>
            <a:endParaRPr lang="en-US" altLang="zh-CN" kern="100" dirty="0">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latin typeface="微软雅黑 Light" panose="020B0502040204020203" pitchFamily="34" charset="-122"/>
                <a:ea typeface="微软雅黑 Light" panose="020B0502040204020203" pitchFamily="34" charset="-122"/>
              </a:rPr>
              <a:t>训练方法</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戴上红蓝眼镜</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，在双眼视野中进行任务。</a:t>
            </a:r>
            <a:r>
              <a:rPr lang="zh-CN" altLang="en-US" sz="1200" dirty="0">
                <a:latin typeface="+mn-ea"/>
              </a:rPr>
              <a:t>戴上红蓝眼镜后，红色镜片只允许红色光线进入，过滤掉绿色和蓝色；蓝色镜片只允许绿色和蓝色光线进入，过滤掉红色。</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游戏设定中，需要弱视眼精细观察的部分会只保留</a:t>
            </a:r>
            <a:r>
              <a:rPr lang="en-US" altLang="zh-CN" sz="1200" dirty="0">
                <a:latin typeface="+mn-ea"/>
              </a:rPr>
              <a:t>R</a:t>
            </a:r>
            <a:r>
              <a:rPr lang="zh-CN" altLang="en-US" sz="1200" dirty="0">
                <a:latin typeface="+mn-ea"/>
              </a:rPr>
              <a:t>通道，玩家必须将红色镜片置于弱视眼，以便让玩家只能用弱视眼去观察精细任务。</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在这种设定下，</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弱视眼睛可以单独感知任务信息，占据训练任务的主导功能</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而另一只眼睛感知背景</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这种在双眼视野中弱视眼的精细训练疗法</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在医学研究上叫做</a:t>
            </a:r>
            <a:r>
              <a:rPr lang="en-US" altLang="zh-CN" sz="1200" kern="100" dirty="0">
                <a:effectLst/>
                <a:latin typeface="Times New Roman" panose="02020603050405020304" pitchFamily="18" charset="0"/>
                <a:ea typeface="宋体" panose="02010600030101010101" pitchFamily="2" charset="-122"/>
              </a:rPr>
              <a:t>MFBF</a:t>
            </a:r>
            <a:r>
              <a:rPr lang="zh-CN" altLang="en-US" sz="1200" kern="100" dirty="0">
                <a:effectLst/>
                <a:latin typeface="Times New Roman" panose="02020603050405020304" pitchFamily="18" charset="0"/>
                <a:ea typeface="宋体" panose="02010600030101010101" pitchFamily="2" charset="-122"/>
              </a:rPr>
              <a:t>。</a:t>
            </a:r>
            <a:endParaRPr lang="en-US" altLang="zh-CN" sz="12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Times New Roman" panose="02020603050405020304" pitchFamily="18" charset="0"/>
                <a:ea typeface="宋体" panose="02010600030101010101" pitchFamily="2" charset="-122"/>
              </a:rPr>
              <a:t>这个模块包含的玩法有</a:t>
            </a:r>
            <a:r>
              <a:rPr lang="zh-CN" altLang="en-US" sz="1200" dirty="0">
                <a:latin typeface="+mn-ea"/>
              </a:rPr>
              <a:t>形状识别、小球内容识别和快速反应事件。</a:t>
            </a:r>
            <a:endParaRPr lang="en-US" altLang="zh-CN" sz="1200" kern="100" dirty="0">
              <a:effectLst/>
              <a:latin typeface="Times New Roman" panose="02020603050405020304" pitchFamily="18" charset="0"/>
              <a:ea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12</a:t>
            </a:fld>
            <a:endParaRPr lang="zh-CN" altLang="en-US"/>
          </a:p>
        </p:txBody>
      </p:sp>
    </p:spTree>
    <p:extLst>
      <p:ext uri="{BB962C8B-B14F-4D97-AF65-F5344CB8AC3E}">
        <p14:creationId xmlns:p14="http://schemas.microsoft.com/office/powerpoint/2010/main" val="14078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具体可以看</a:t>
            </a:r>
            <a:r>
              <a:rPr lang="en-US" altLang="zh-CN" sz="1200" dirty="0">
                <a:latin typeface="+mn-ea"/>
              </a:rPr>
              <a:t>PPT</a:t>
            </a:r>
            <a:r>
              <a:rPr lang="zh-CN" altLang="en-US" sz="1200" dirty="0">
                <a:latin typeface="+mn-ea"/>
              </a:rPr>
              <a:t>图片的小球。小球悬浮文本框用的红色字体，当戴上红蓝眼镜之后，只有红色镜片能看清字体。如果弱视眼带的是红色镜片，就会强迫弱视眼去仔细识别小球文字。这样可实现既能同时用双眼训练，又能让弱视眼特殊训练的效果。</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a:t>
            </a:r>
            <a:r>
              <a:rPr lang="zh-CN" altLang="en-US" sz="1200" dirty="0">
                <a:latin typeface="+mn-ea"/>
              </a:rPr>
              <a:t>（）</a:t>
            </a:r>
            <a:r>
              <a:rPr lang="en-US" altLang="zh-CN" sz="1200" dirty="0">
                <a:latin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游戏的另外一种训练方法是</a:t>
            </a:r>
            <a:r>
              <a:rPr lang="zh-CN" altLang="en-US" kern="100" dirty="0">
                <a:latin typeface="微软雅黑 Light" panose="020B0502040204020203" pitchFamily="34" charset="-122"/>
                <a:ea typeface="微软雅黑 Light" panose="020B0502040204020203" pitchFamily="34" charset="-122"/>
              </a:rPr>
              <a:t>立体视训练</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13</a:t>
            </a:fld>
            <a:endParaRPr lang="zh-CN" altLang="en-US"/>
          </a:p>
        </p:txBody>
      </p:sp>
    </p:spTree>
    <p:extLst>
      <p:ext uri="{BB962C8B-B14F-4D97-AF65-F5344CB8AC3E}">
        <p14:creationId xmlns:p14="http://schemas.microsoft.com/office/powerpoint/2010/main" val="565826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游戏的另外一种训练方法是</a:t>
            </a:r>
            <a:r>
              <a:rPr lang="zh-CN" altLang="en-US" kern="100" dirty="0">
                <a:latin typeface="微软雅黑 Light" panose="020B0502040204020203" pitchFamily="34" charset="-122"/>
                <a:ea typeface="微软雅黑 Light" panose="020B0502040204020203" pitchFamily="34" charset="-122"/>
              </a:rPr>
              <a:t>立体视训练。</a:t>
            </a:r>
            <a:endParaRPr lang="en-US" altLang="zh-CN" kern="100" dirty="0">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弱视康复的重点是恢复视力，因为弱视一定会导致弱视眼视力降低。</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但是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有很多</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弱视儿童，特别是还附带斜视问题的儿童，还会造成立体深度视觉的大量丧失</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，也就是</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是双眼的融合功能受到了影响</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有一种</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治疗屈光参差性或斜视性弱视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立体</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电影</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，病人需要</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佩戴红蓝眼镜进行</a:t>
            </a:r>
            <a:r>
              <a:rPr lang="en-US" altLang="zh-CN" sz="1800" kern="100" dirty="0">
                <a:effectLst/>
                <a:latin typeface="Times New Roman" panose="02020603050405020304" pitchFamily="18" charset="0"/>
                <a:ea typeface="宋体" panose="02010600030101010101" pitchFamily="2" charset="-122"/>
              </a:rPr>
              <a:t>20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次、每次</a:t>
            </a:r>
            <a:r>
              <a:rPr lang="en-US" altLang="zh-CN" sz="1800" kern="100" dirty="0">
                <a:effectLst/>
                <a:latin typeface="Times New Roman" panose="02020603050405020304" pitchFamily="18" charset="0"/>
                <a:ea typeface="宋体" panose="02010600030101010101" pitchFamily="2" charset="-122"/>
              </a:rPr>
              <a:t>1.5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小时观看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。这种</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立体</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电影</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疗效很不错，病人</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的弱视眼视力</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有</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显著提高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，而且在</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停止治疗</a:t>
            </a: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半年</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后患者的视力和立体敏锐度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没有下降。</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说明看互补色</a:t>
            </a:r>
            <a:r>
              <a:rPr lang="en-US" altLang="zh-CN" sz="1800" kern="100" dirty="0">
                <a:effectLst/>
                <a:latin typeface="Times New Roman" panose="02020603050405020304" pitchFamily="18" charset="0"/>
                <a:ea typeface="宋体" panose="02010600030101010101" pitchFamily="2" charset="-122"/>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景象可以帮助弱视儿童改善立体视觉。</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dirty="0"/>
              <a:t>---</a:t>
            </a:r>
            <a:r>
              <a:rPr lang="zh-CN" altLang="en-US" dirty="0"/>
              <a:t>（）</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所以游戏</a:t>
            </a:r>
            <a:r>
              <a:rPr lang="zh-CN" altLang="en-US" sz="1200" dirty="0">
                <a:latin typeface="+mn-ea"/>
              </a:rPr>
              <a:t>创新性的实现了</a:t>
            </a:r>
            <a:r>
              <a:rPr lang="en-US" altLang="zh-CN" sz="1200" dirty="0">
                <a:latin typeface="+mn-ea"/>
              </a:rPr>
              <a:t>3D</a:t>
            </a:r>
            <a:r>
              <a:rPr lang="zh-CN" altLang="en-US" sz="1200" dirty="0">
                <a:latin typeface="+mn-ea"/>
              </a:rPr>
              <a:t>游戏的立体影片效果。</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14</a:t>
            </a:fld>
            <a:endParaRPr lang="zh-CN" altLang="en-US"/>
          </a:p>
        </p:txBody>
      </p:sp>
    </p:spTree>
    <p:extLst>
      <p:ext uri="{BB962C8B-B14F-4D97-AF65-F5344CB8AC3E}">
        <p14:creationId xmlns:p14="http://schemas.microsoft.com/office/powerpoint/2010/main" val="273364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所以游戏</a:t>
            </a:r>
            <a:r>
              <a:rPr lang="zh-CN" altLang="en-US" sz="1200" dirty="0">
                <a:latin typeface="+mn-ea"/>
              </a:rPr>
              <a:t>创新性的实现了</a:t>
            </a:r>
            <a:r>
              <a:rPr lang="en-US" altLang="zh-CN" sz="1200" dirty="0">
                <a:latin typeface="+mn-ea"/>
              </a:rPr>
              <a:t>3D</a:t>
            </a:r>
            <a:r>
              <a:rPr lang="zh-CN" altLang="en-US" sz="1200" dirty="0">
                <a:latin typeface="+mn-ea"/>
              </a:rPr>
              <a:t>游戏的立体影片效果。</a:t>
            </a:r>
            <a:endParaRPr lang="en-US" altLang="zh-CN" sz="12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老师们可以戴上红蓝眼镜看</a:t>
            </a:r>
            <a:r>
              <a:rPr lang="en-US" altLang="zh-CN" sz="1200" dirty="0">
                <a:latin typeface="+mn-ea"/>
              </a:rPr>
              <a:t>PPT</a:t>
            </a:r>
            <a:r>
              <a:rPr lang="zh-CN" altLang="en-US" sz="1200" dirty="0">
                <a:latin typeface="+mn-ea"/>
              </a:rPr>
              <a:t>上的游戏场景截图。</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a:t>
            </a:r>
            <a:r>
              <a:rPr lang="zh-CN" altLang="zh-CN" dirty="0"/>
              <a:t>不是每个弱视儿童都患有立体视觉障碍，</a:t>
            </a:r>
            <a:r>
              <a:rPr lang="zh-CN" altLang="en-US" dirty="0"/>
              <a:t>所以这个</a:t>
            </a:r>
            <a:r>
              <a:rPr lang="zh-CN" altLang="zh-CN" dirty="0"/>
              <a:t>功能放在设置菜单按需开启。</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第三种训练方法是</a:t>
            </a:r>
            <a:r>
              <a:rPr lang="zh-CN" altLang="en-US" kern="100" dirty="0">
                <a:latin typeface="微软雅黑 Light" panose="020B0502040204020203" pitchFamily="34" charset="-122"/>
                <a:ea typeface="微软雅黑 Light" panose="020B0502040204020203" pitchFamily="34" charset="-122"/>
              </a:rPr>
              <a:t>光栅视训练。</a:t>
            </a:r>
            <a:endParaRPr lang="en-US" altLang="zh-CN" kern="100" dirty="0">
              <a:latin typeface="微软雅黑 Light" panose="020B0502040204020203" pitchFamily="34" charset="-122"/>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15</a:t>
            </a:fld>
            <a:endParaRPr lang="zh-CN" altLang="en-US"/>
          </a:p>
        </p:txBody>
      </p:sp>
    </p:spTree>
    <p:extLst>
      <p:ext uri="{BB962C8B-B14F-4D97-AF65-F5344CB8AC3E}">
        <p14:creationId xmlns:p14="http://schemas.microsoft.com/office/powerpoint/2010/main" val="3972704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第三种训练方法是</a:t>
            </a:r>
            <a:r>
              <a:rPr lang="zh-CN" altLang="en-US" kern="100" dirty="0">
                <a:latin typeface="微软雅黑 Light" panose="020B0502040204020203" pitchFamily="34" charset="-122"/>
                <a:ea typeface="微软雅黑 Light" panose="020B0502040204020203" pitchFamily="34" charset="-122"/>
              </a:rPr>
              <a:t>光栅视训练。</a:t>
            </a:r>
            <a:endParaRPr lang="en-US" altLang="zh-CN" kern="100" dirty="0">
              <a:latin typeface="微软雅黑 Light" panose="020B0502040204020203" pitchFamily="34" charset="-122"/>
              <a:ea typeface="微软雅黑 Light" panose="020B0502040204020203" pitchFamily="34" charset="-122"/>
            </a:endParaRPr>
          </a:p>
          <a:p>
            <a:r>
              <a:rPr lang="zh-CN" altLang="en-US" dirty="0"/>
              <a:t>早在</a:t>
            </a:r>
            <a:r>
              <a:rPr lang="en-US" altLang="zh-CN" dirty="0"/>
              <a:t>70</a:t>
            </a:r>
            <a:r>
              <a:rPr lang="zh-CN" altLang="en-US" dirty="0"/>
              <a:t>年代就有一种</a:t>
            </a:r>
            <a:r>
              <a:rPr lang="zh-CN" altLang="en-US" sz="1200" dirty="0">
                <a:latin typeface="+mn-ea"/>
              </a:rPr>
              <a:t>光栅弱视治疗装置，将高对比度的黑白条纹光栅放在患者的弱视眼前旋转，同时让患者进行视觉集中的注意力任务。具体原理可以看论文第</a:t>
            </a:r>
            <a:r>
              <a:rPr lang="en-US" altLang="zh-CN" sz="1200" dirty="0">
                <a:latin typeface="+mn-ea"/>
              </a:rPr>
              <a:t>21</a:t>
            </a:r>
            <a:r>
              <a:rPr lang="zh-CN" altLang="en-US" sz="1200" dirty="0">
                <a:latin typeface="+mn-ea"/>
              </a:rPr>
              <a:t>页的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光栅视训练的选择依据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光栅治疗可以有效激活弱视眼中的视觉神经元，提高注视能力，但不能取代精细目力训练。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游戏加入了快速反应事件，这是一种根据短暂的画面指示输入指令的游戏方式，同时出现</a:t>
            </a:r>
            <a:r>
              <a:rPr lang="en-US" altLang="zh-CN" sz="1200" dirty="0">
                <a:latin typeface="+mn-ea"/>
              </a:rPr>
              <a:t>QTE</a:t>
            </a:r>
            <a:r>
              <a:rPr lang="zh-CN" altLang="en-US" sz="1200" dirty="0">
                <a:latin typeface="+mn-ea"/>
              </a:rPr>
              <a:t>时会附带不断旋转黑白光栅背景。</a:t>
            </a:r>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16</a:t>
            </a:fld>
            <a:endParaRPr lang="zh-CN" altLang="en-US"/>
          </a:p>
        </p:txBody>
      </p:sp>
    </p:spTree>
    <p:extLst>
      <p:ext uri="{BB962C8B-B14F-4D97-AF65-F5344CB8AC3E}">
        <p14:creationId xmlns:p14="http://schemas.microsoft.com/office/powerpoint/2010/main" val="83559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请看</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PPT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上这张图片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是在</a:t>
            </a:r>
            <a:r>
              <a:rPr lang="en-US" altLang="zh-CN" sz="1800" kern="100" dirty="0">
                <a:effectLst/>
                <a:latin typeface="Times New Roman" panose="02020603050405020304" pitchFamily="18" charset="0"/>
                <a:ea typeface="宋体" panose="02010600030101010101" pitchFamily="2" charset="-122"/>
              </a:rPr>
              <a:t>QTE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发生时的游玩画面，画面中央会出现不断旋转黑白光栅图片，图片中央带有需要按下的按键，并且按键的颜色是红色，只有红色镜片能看清，这样也达到了专门锻炼弱视眼的效果。</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zh-CN" altLang="zh-CN" dirty="0">
              <a:effectLst/>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以上是</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游戏的总体框架和三个</a:t>
            </a:r>
            <a:r>
              <a:rPr lang="zh-CN" altLang="en-US" sz="1200" kern="100" dirty="0">
                <a:effectLst/>
                <a:latin typeface="Segoe UI Light" panose="020B0502040204020203" pitchFamily="34" charset="0"/>
                <a:ea typeface="微软雅黑 Light" panose="020B0502040204020203" pitchFamily="34" charset="-122"/>
                <a:cs typeface="Times New Roman" panose="02020603050405020304" pitchFamily="18" charset="0"/>
              </a:rPr>
              <a:t>视训练模块，接下来我会快速介绍游戏的开发实现。</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17</a:t>
            </a:fld>
            <a:endParaRPr lang="zh-CN" altLang="en-US"/>
          </a:p>
        </p:txBody>
      </p:sp>
    </p:spTree>
    <p:extLst>
      <p:ext uri="{BB962C8B-B14F-4D97-AF65-F5344CB8AC3E}">
        <p14:creationId xmlns:p14="http://schemas.microsoft.com/office/powerpoint/2010/main" val="3734359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以上是</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游戏的总体框架和三个</a:t>
            </a:r>
            <a:r>
              <a:rPr lang="zh-CN" altLang="en-US" sz="1200" kern="100" dirty="0">
                <a:effectLst/>
                <a:latin typeface="Segoe UI Light" panose="020B0502040204020203" pitchFamily="34" charset="0"/>
                <a:ea typeface="微软雅黑 Light" panose="020B0502040204020203" pitchFamily="34" charset="-122"/>
                <a:cs typeface="Times New Roman" panose="02020603050405020304" pitchFamily="18" charset="0"/>
              </a:rPr>
              <a:t>视训练模块，接下来我会快速介绍游戏的开发实现，比如说角色功能</a:t>
            </a:r>
            <a:r>
              <a:rPr lang="zh-CN" altLang="en-US" sz="1200" kern="100" dirty="0">
                <a:latin typeface="Segoe UI Light" panose="020B0502040204020203" pitchFamily="34" charset="0"/>
                <a:ea typeface="微软雅黑 Light" panose="020B0502040204020203" pitchFamily="34" charset="-122"/>
                <a:cs typeface="Times New Roman" panose="02020603050405020304" pitchFamily="18" charset="0"/>
              </a:rPr>
              <a:t>、输入系统等</a:t>
            </a:r>
            <a:r>
              <a:rPr lang="zh-CN" altLang="en-US" sz="1200" kern="100" dirty="0">
                <a:effectLst/>
                <a:latin typeface="Segoe UI Light" panose="020B0502040204020203" pitchFamily="34" charset="0"/>
                <a:ea typeface="微软雅黑 Light" panose="020B0502040204020203" pitchFamily="34" charset="-122"/>
                <a:cs typeface="Times New Roman" panose="02020603050405020304" pitchFamily="18" charset="0"/>
              </a:rPr>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我用到的游戏发引擎是</a:t>
            </a:r>
            <a:r>
              <a:rPr lang="en-US" altLang="zh-CN" dirty="0"/>
              <a:t>UE5</a:t>
            </a:r>
            <a:r>
              <a:rPr lang="zh-CN" altLang="en-US" dirty="0"/>
              <a:t>，</a:t>
            </a:r>
            <a:r>
              <a:rPr lang="en-US" altLang="zh-CN" dirty="0"/>
              <a:t>UE</a:t>
            </a:r>
            <a:r>
              <a:rPr lang="zh-CN" altLang="en-US" dirty="0"/>
              <a:t>提供了很多先进的图形技术，比</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如基于物理的渲染</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技术</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、实时阴影和反射</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技术</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等，</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可以开发出能渲染高质量画面同时不降低性能的游戏。</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18</a:t>
            </a:fld>
            <a:endParaRPr lang="zh-CN" altLang="en-US"/>
          </a:p>
        </p:txBody>
      </p:sp>
    </p:spTree>
    <p:extLst>
      <p:ext uri="{BB962C8B-B14F-4D97-AF65-F5344CB8AC3E}">
        <p14:creationId xmlns:p14="http://schemas.microsoft.com/office/powerpoint/2010/main" val="11732055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不包括蓝图实现，</a:t>
            </a:r>
            <a:r>
              <a:rPr lang="en-US" altLang="zh-CN" dirty="0"/>
              <a:t>C++</a:t>
            </a:r>
            <a:r>
              <a:rPr lang="zh-CN" altLang="en-US" dirty="0"/>
              <a:t>开发代码大约有八千多</a:t>
            </a:r>
            <a:r>
              <a:rPr lang="zh-CN" altLang="en-US" sz="1200" kern="100" dirty="0">
                <a:latin typeface="+mn-ea"/>
                <a:cs typeface="Times New Roman" panose="02020603050405020304" pitchFamily="18" charset="0"/>
              </a:rPr>
              <a:t>行。</a:t>
            </a:r>
            <a:endParaRPr lang="en-US" altLang="zh-CN" sz="1200"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zh-CN" altLang="zh-CN" dirty="0">
              <a:effectLst/>
            </a:endParaRPr>
          </a:p>
          <a:p>
            <a:r>
              <a:rPr lang="zh-CN" altLang="en-US" dirty="0"/>
              <a:t>这里是游戏项目的蓝图资产结构。</a:t>
            </a:r>
          </a:p>
        </p:txBody>
      </p:sp>
      <p:sp>
        <p:nvSpPr>
          <p:cNvPr id="4" name="灯片编号占位符 3"/>
          <p:cNvSpPr>
            <a:spLocks noGrp="1"/>
          </p:cNvSpPr>
          <p:nvPr>
            <p:ph type="sldNum" sz="quarter" idx="5"/>
          </p:nvPr>
        </p:nvSpPr>
        <p:spPr/>
        <p:txBody>
          <a:bodyPr/>
          <a:lstStyle/>
          <a:p>
            <a:fld id="{DA348565-6DE6-43B7-B51D-786665EA8C8A}" type="slidenum">
              <a:rPr lang="zh-CN" altLang="en-US" smtClean="0"/>
              <a:t>19</a:t>
            </a:fld>
            <a:endParaRPr lang="zh-CN" altLang="en-US"/>
          </a:p>
        </p:txBody>
      </p:sp>
    </p:spTree>
    <p:extLst>
      <p:ext uri="{BB962C8B-B14F-4D97-AF65-F5344CB8AC3E}">
        <p14:creationId xmlns:p14="http://schemas.microsoft.com/office/powerpoint/2010/main" val="2766516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Segoe UI Light" panose="020B0502040204020203" pitchFamily="34" charset="0"/>
                <a:ea typeface="微软雅黑 Light" panose="020B0502040204020203" pitchFamily="34" charset="-122"/>
              </a:rPr>
              <a:t>我会对比弱视的“传统治疗方法”与“游戏治疗方法”来说明这个弱视康复训练游戏的可行性，并且简单概括游戏的系统设计和功能实现。</a:t>
            </a:r>
            <a:endParaRPr lang="en-US" altLang="zh-CN" sz="1200" dirty="0">
              <a:latin typeface="Segoe UI Light" panose="020B0502040204020203" pitchFamily="34" charset="0"/>
              <a:ea typeface="微软雅黑 Light" panose="020B0502040204020203"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首先（翻页）</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弱视是一种儿童常见疾病。</a:t>
            </a:r>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2</a:t>
            </a:fld>
            <a:endParaRPr lang="zh-CN" altLang="en-US"/>
          </a:p>
        </p:txBody>
      </p:sp>
    </p:spTree>
    <p:extLst>
      <p:ext uri="{BB962C8B-B14F-4D97-AF65-F5344CB8AC3E}">
        <p14:creationId xmlns:p14="http://schemas.microsoft.com/office/powerpoint/2010/main" val="1595640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这里是游戏项目的蓝图资产结构。</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endParaRPr lang="zh-CN" altLang="zh-CN" dirty="0">
              <a:effectLst/>
            </a:endParaRPr>
          </a:p>
          <a:p>
            <a:r>
              <a:rPr lang="zh-CN" altLang="en-US" dirty="0"/>
              <a:t>接下来是角色功能实现。</a:t>
            </a:r>
          </a:p>
        </p:txBody>
      </p:sp>
      <p:sp>
        <p:nvSpPr>
          <p:cNvPr id="4" name="灯片编号占位符 3"/>
          <p:cNvSpPr>
            <a:spLocks noGrp="1"/>
          </p:cNvSpPr>
          <p:nvPr>
            <p:ph type="sldNum" sz="quarter" idx="5"/>
          </p:nvPr>
        </p:nvSpPr>
        <p:spPr/>
        <p:txBody>
          <a:bodyPr/>
          <a:lstStyle/>
          <a:p>
            <a:fld id="{DA348565-6DE6-43B7-B51D-786665EA8C8A}" type="slidenum">
              <a:rPr lang="zh-CN" altLang="en-US" smtClean="0"/>
              <a:t>20</a:t>
            </a:fld>
            <a:endParaRPr lang="zh-CN" altLang="en-US"/>
          </a:p>
        </p:txBody>
      </p:sp>
    </p:spTree>
    <p:extLst>
      <p:ext uri="{BB962C8B-B14F-4D97-AF65-F5344CB8AC3E}">
        <p14:creationId xmlns:p14="http://schemas.microsoft.com/office/powerpoint/2010/main" val="4001756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接下来是角色功能实现。</a:t>
            </a:r>
          </a:p>
          <a:p>
            <a:r>
              <a:rPr lang="zh-CN" altLang="en-US" dirty="0"/>
              <a:t>实现了按键输入、物理碰撞、动画、拾取物体、瞄准功能等等。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为了实现复杂的输入处理，并在运行时动态映射输入按键，选用</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UE5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的增强输入插件作为游戏输入系统的基础。</a:t>
            </a:r>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21</a:t>
            </a:fld>
            <a:endParaRPr lang="zh-CN" altLang="en-US"/>
          </a:p>
        </p:txBody>
      </p:sp>
    </p:spTree>
    <p:extLst>
      <p:ext uri="{BB962C8B-B14F-4D97-AF65-F5344CB8AC3E}">
        <p14:creationId xmlns:p14="http://schemas.microsoft.com/office/powerpoint/2010/main" val="3900004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为了实现复杂的输入处理，并在运行时动态映射输入按键，选用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UE5</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的增强输入插件作为游戏输入系统的基础。</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Times New Roman" panose="02020603050405020304" pitchFamily="18" charset="0"/>
                <a:ea typeface="宋体" panose="02010600030101010101" pitchFamily="2" charset="-122"/>
              </a:rPr>
              <a:t>游戏中需要实现的</a:t>
            </a:r>
            <a:r>
              <a:rPr lang="en-US" altLang="zh-CN" sz="1200" kern="100" dirty="0">
                <a:effectLst/>
                <a:latin typeface="Times New Roman" panose="02020603050405020304" pitchFamily="18" charset="0"/>
                <a:ea typeface="宋体" panose="02010600030101010101" pitchFamily="2" charset="-122"/>
              </a:rPr>
              <a:t>QTE</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并不是单独的某个按键，而是动态绑定的按键，可能是键盘中任意按键，需要根据屏幕出现的光栅字符提示按下按键。</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而且只有拾取到手枪玩家才能做出拾取和发射。</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cs typeface="Times New Roman" panose="02020603050405020304" pitchFamily="18" charset="0"/>
              </a:rPr>
              <a:t>所以游戏定义了一系列</a:t>
            </a:r>
            <a:r>
              <a:rPr lang="en-US" altLang="zh-CN" sz="1200" kern="100" dirty="0">
                <a:latin typeface="+mn-ea"/>
                <a:cs typeface="Times New Roman" panose="02020603050405020304" pitchFamily="18" charset="0"/>
              </a:rPr>
              <a:t>IA</a:t>
            </a:r>
            <a:r>
              <a:rPr lang="zh-CN" altLang="en-US" sz="1200" kern="100" dirty="0">
                <a:latin typeface="+mn-ea"/>
                <a:cs typeface="Times New Roman" panose="02020603050405020304" pitchFamily="18" charset="0"/>
              </a:rPr>
              <a:t>和</a:t>
            </a:r>
            <a:r>
              <a:rPr lang="en-US" altLang="zh-CN" sz="1200" kern="100" dirty="0">
                <a:latin typeface="+mn-ea"/>
                <a:cs typeface="Times New Roman" panose="02020603050405020304" pitchFamily="18" charset="0"/>
              </a:rPr>
              <a:t>IMC</a:t>
            </a:r>
            <a:r>
              <a:rPr lang="zh-CN" altLang="en-US" sz="1200" kern="100" dirty="0">
                <a:latin typeface="+mn-ea"/>
                <a:cs typeface="Times New Roman" panose="02020603050405020304" pitchFamily="18" charset="0"/>
              </a:rPr>
              <a:t>，在不同情况下会动态绑定对应的功能逻辑。</a:t>
            </a:r>
            <a:endParaRPr lang="en-US" altLang="zh-CN" sz="1200"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en-US" altLang="zh-CN" sz="1200"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为了适配弱视康复训练的游戏玩法，</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我还</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独创了特殊的多功能武器系统。</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100" dirty="0">
              <a:latin typeface="+mn-ea"/>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DA348565-6DE6-43B7-B51D-786665EA8C8A}" type="slidenum">
              <a:rPr lang="zh-CN" altLang="en-US" smtClean="0"/>
              <a:t>22</a:t>
            </a:fld>
            <a:endParaRPr lang="zh-CN" altLang="en-US"/>
          </a:p>
        </p:txBody>
      </p:sp>
    </p:spTree>
    <p:extLst>
      <p:ext uri="{BB962C8B-B14F-4D97-AF65-F5344CB8AC3E}">
        <p14:creationId xmlns:p14="http://schemas.microsoft.com/office/powerpoint/2010/main" val="2477014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为了适配弱视康复训练的游戏玩法，</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独创了特殊的多功能武器系统。</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这个多功能武器具有基本的</a:t>
            </a:r>
            <a:r>
              <a:rPr lang="zh-CN" altLang="en-US" sz="1200" kern="100" dirty="0">
                <a:latin typeface="+mn-ea"/>
                <a:cs typeface="Times New Roman" panose="02020603050405020304" pitchFamily="18" charset="0"/>
              </a:rPr>
              <a:t>瞄准功能，另外还能通过射线检测吸附和弹射游戏关卡中指定的可吸附物体。</a:t>
            </a:r>
            <a:endParaRPr lang="en-US" altLang="zh-CN" sz="1200" kern="100" dirty="0">
              <a:latin typeface="+mn-ea"/>
              <a:cs typeface="Times New Roman" panose="02020603050405020304" pitchFamily="18" charset="0"/>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玩家</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捡到</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答案小球</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后，还能</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通过物品栏选择和发射这些答案小球来回答敌人的问题。</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zh-CN" altLang="zh-CN" dirty="0">
              <a:effectLst/>
            </a:endParaRPr>
          </a:p>
          <a:p>
            <a:r>
              <a:rPr lang="zh-CN" altLang="en-US" sz="1200" kern="100" dirty="0">
                <a:latin typeface="+mn-ea"/>
                <a:ea typeface="微软雅黑 Light" panose="020B0502040204020203" pitchFamily="34" charset="-122"/>
                <a:cs typeface="Times New Roman" panose="02020603050405020304" pitchFamily="18" charset="0"/>
              </a:rPr>
              <a:t>具体的</a:t>
            </a:r>
            <a:r>
              <a:rPr lang="zh-CN" altLang="en-US" kern="100" dirty="0">
                <a:latin typeface="微软雅黑 Light" panose="020B0502040204020203" pitchFamily="34" charset="-122"/>
                <a:ea typeface="微软雅黑 Light" panose="020B0502040204020203" pitchFamily="34" charset="-122"/>
              </a:rPr>
              <a:t>问答游戏机制可以看</a:t>
            </a:r>
            <a:r>
              <a:rPr lang="en-US" altLang="zh-CN" kern="100" dirty="0">
                <a:latin typeface="微软雅黑 Light" panose="020B0502040204020203" pitchFamily="34" charset="-122"/>
                <a:ea typeface="微软雅黑 Light" panose="020B0502040204020203" pitchFamily="34" charset="-122"/>
              </a:rPr>
              <a:t>PPT</a:t>
            </a:r>
            <a:r>
              <a:rPr lang="zh-CN" altLang="en-US" kern="100" dirty="0">
                <a:latin typeface="微软雅黑 Light" panose="020B0502040204020203" pitchFamily="34" charset="-122"/>
                <a:ea typeface="微软雅黑 Light" panose="020B0502040204020203" pitchFamily="34" charset="-122"/>
              </a:rPr>
              <a:t>这张图。</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23</a:t>
            </a:fld>
            <a:endParaRPr lang="zh-CN" altLang="en-US"/>
          </a:p>
        </p:txBody>
      </p:sp>
    </p:spTree>
    <p:extLst>
      <p:ext uri="{BB962C8B-B14F-4D97-AF65-F5344CB8AC3E}">
        <p14:creationId xmlns:p14="http://schemas.microsoft.com/office/powerpoint/2010/main" val="707882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ea typeface="微软雅黑 Light" panose="020B0502040204020203" pitchFamily="34" charset="-122"/>
                <a:cs typeface="Times New Roman" panose="02020603050405020304" pitchFamily="18" charset="0"/>
              </a:rPr>
              <a:t>具体的</a:t>
            </a:r>
            <a:r>
              <a:rPr lang="zh-CN" altLang="en-US" kern="100" dirty="0">
                <a:latin typeface="微软雅黑 Light" panose="020B0502040204020203" pitchFamily="34" charset="-122"/>
                <a:ea typeface="微软雅黑 Light" panose="020B0502040204020203" pitchFamily="34" charset="-122"/>
              </a:rPr>
              <a:t>问答游戏机制可以看</a:t>
            </a:r>
            <a:r>
              <a:rPr lang="en-US" altLang="zh-CN" kern="100" dirty="0">
                <a:latin typeface="微软雅黑 Light" panose="020B0502040204020203" pitchFamily="34" charset="-122"/>
                <a:ea typeface="微软雅黑 Light" panose="020B0502040204020203" pitchFamily="34" charset="-122"/>
              </a:rPr>
              <a:t>PPT</a:t>
            </a:r>
            <a:r>
              <a:rPr lang="zh-CN" altLang="en-US" kern="100" dirty="0">
                <a:latin typeface="微软雅黑 Light" panose="020B0502040204020203" pitchFamily="34" charset="-122"/>
                <a:ea typeface="微软雅黑 Light" panose="020B0502040204020203" pitchFamily="34" charset="-122"/>
              </a:rPr>
              <a:t>这张图。右边这张图是问题机制的类图</a:t>
            </a:r>
            <a:r>
              <a:rPr lang="en-US" altLang="zh-CN" kern="100" dirty="0">
                <a:latin typeface="微软雅黑 Light" panose="020B0502040204020203" pitchFamily="34" charset="-122"/>
                <a:ea typeface="微软雅黑 Light" panose="020B0502040204020203" pitchFamily="34" charset="-122"/>
              </a:rPr>
              <a:t>.</a:t>
            </a:r>
            <a:endParaRPr lang="zh-CN" altLang="en-US" dirty="0"/>
          </a:p>
          <a:p>
            <a:r>
              <a:rPr lang="zh-CN" altLang="en-US" dirty="0"/>
              <a:t>答案小球继承自可拾取物品基类，其中氛围加减法小球类、乘除法小球类和字符串小球类。</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敌人可以配置多种问题池子</a:t>
            </a:r>
            <a:r>
              <a:rPr lang="en-US" altLang="zh-CN" dirty="0"/>
              <a:t>,</a:t>
            </a:r>
            <a:r>
              <a:rPr lang="zh-CN" altLang="en-US" dirty="0"/>
              <a:t>问题基类下是数学表达式求值问题和字符串问题</a:t>
            </a:r>
            <a:r>
              <a:rPr lang="en-US" altLang="zh-CN" dirty="0"/>
              <a:t>.</a:t>
            </a:r>
            <a:endParaRPr lang="zh-CN" altLang="zh-CN" dirty="0">
              <a:effectLst/>
            </a:endParaRPr>
          </a:p>
          <a:p>
            <a:r>
              <a:rPr lang="zh-CN" altLang="en-US" dirty="0"/>
              <a:t>以上就是</a:t>
            </a:r>
            <a:r>
              <a:rPr lang="zh-CN" altLang="en-US" sz="1200" kern="100" dirty="0">
                <a:latin typeface="+mn-ea"/>
                <a:cs typeface="Times New Roman" panose="02020603050405020304" pitchFamily="18" charset="0"/>
              </a:rPr>
              <a:t>辅助弱视儿童康复游戏</a:t>
            </a:r>
            <a:r>
              <a:rPr lang="zh-CN" altLang="en-US" dirty="0"/>
              <a:t>游戏的整体设计和部分实现方法，还有很多其他功能比如</a:t>
            </a:r>
            <a:r>
              <a:rPr lang="en-US" altLang="zh-CN" dirty="0"/>
              <a:t>UI</a:t>
            </a:r>
            <a:r>
              <a:rPr lang="zh-CN" altLang="en-US" dirty="0"/>
              <a:t>管理系统和游戏设置功能具体可以看论文的游戏实现部分</a:t>
            </a:r>
            <a:r>
              <a:rPr lang="en-US" altLang="zh-CN" dirty="0"/>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由于时间关系就讲到这里了</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24</a:t>
            </a:fld>
            <a:endParaRPr lang="zh-CN" altLang="en-US"/>
          </a:p>
        </p:txBody>
      </p:sp>
    </p:spTree>
    <p:extLst>
      <p:ext uri="{BB962C8B-B14F-4D97-AF65-F5344CB8AC3E}">
        <p14:creationId xmlns:p14="http://schemas.microsoft.com/office/powerpoint/2010/main" val="3300651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，由于时间关系就讲到这里了</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r>
              <a:rPr lang="zh-CN" altLang="zh-CN" sz="1200" kern="1200" dirty="0">
                <a:solidFill>
                  <a:srgbClr val="000000"/>
                </a:solidFill>
                <a:effectLst/>
                <a:latin typeface="等线" panose="02010600030101010101" pitchFamily="2" charset="-122"/>
                <a:ea typeface="等线" panose="02010600030101010101" pitchFamily="2" charset="-122"/>
                <a:cs typeface="+mn-cs"/>
              </a:rPr>
              <a:t>（）</a:t>
            </a:r>
            <a:r>
              <a:rPr lang="en-US" altLang="zh-CN" sz="1200" kern="1200" dirty="0">
                <a:solidFill>
                  <a:srgbClr val="000000"/>
                </a:solidFill>
                <a:effectLst/>
                <a:latin typeface="等线" panose="02010600030101010101" pitchFamily="2" charset="-122"/>
                <a:ea typeface="等线" panose="02010600030101010101" pitchFamily="2" charset="-122"/>
                <a:cs typeface="+mn-cs"/>
              </a:rPr>
              <a:t>---</a:t>
            </a:r>
            <a:endParaRPr lang="en-US" altLang="zh-CN" dirty="0"/>
          </a:p>
          <a:p>
            <a:r>
              <a:rPr lang="zh-CN" altLang="en-US" dirty="0"/>
              <a:t>总结一下这款游戏，就是</a:t>
            </a:r>
          </a:p>
        </p:txBody>
      </p:sp>
      <p:sp>
        <p:nvSpPr>
          <p:cNvPr id="4" name="灯片编号占位符 3"/>
          <p:cNvSpPr>
            <a:spLocks noGrp="1"/>
          </p:cNvSpPr>
          <p:nvPr>
            <p:ph type="sldNum" sz="quarter" idx="5"/>
          </p:nvPr>
        </p:nvSpPr>
        <p:spPr/>
        <p:txBody>
          <a:bodyPr/>
          <a:lstStyle/>
          <a:p>
            <a:fld id="{DA348565-6DE6-43B7-B51D-786665EA8C8A}" type="slidenum">
              <a:rPr lang="zh-CN" altLang="en-US" smtClean="0"/>
              <a:t>25</a:t>
            </a:fld>
            <a:endParaRPr lang="zh-CN" altLang="en-US"/>
          </a:p>
        </p:txBody>
      </p:sp>
    </p:spTree>
    <p:extLst>
      <p:ext uri="{BB962C8B-B14F-4D97-AF65-F5344CB8AC3E}">
        <p14:creationId xmlns:p14="http://schemas.microsoft.com/office/powerpoint/2010/main" val="396826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总结一下这款游戏，就是结合很多国内外学者的弱视治疗方法和我的游戏开发基础实现 </a:t>
            </a:r>
            <a:r>
              <a:rPr lang="zh-CN" altLang="en-US" sz="1200" kern="100" dirty="0">
                <a:latin typeface="+mn-ea"/>
                <a:cs typeface="Times New Roman" panose="02020603050405020304" pitchFamily="18" charset="0"/>
              </a:rPr>
              <a:t>给弱视儿童提供的一种辅助康复手段</a:t>
            </a:r>
            <a:r>
              <a:rPr lang="en-US" altLang="zh-CN" sz="1200" kern="100" dirty="0">
                <a:latin typeface="+mn-ea"/>
                <a:cs typeface="Times New Roman" panose="02020603050405020304" pitchFamily="18"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当然游戏还是存在一些不足的地方．</a:t>
            </a:r>
          </a:p>
          <a:p>
            <a:r>
              <a:rPr lang="zh-CN" altLang="en-US" dirty="0"/>
              <a:t>（照着ＰＰＴ这三点念好了）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r>
              <a:rPr lang="zh-CN" altLang="zh-CN" sz="1800" kern="1200" dirty="0">
                <a:solidFill>
                  <a:srgbClr val="000000"/>
                </a:solidFill>
                <a:effectLst/>
                <a:latin typeface="等线" panose="02010600030101010101" pitchFamily="2" charset="-122"/>
                <a:ea typeface="等线" panose="02010600030101010101" pitchFamily="2" charset="-122"/>
                <a:cs typeface="+mn-cs"/>
              </a:rPr>
              <a:t>（）</a:t>
            </a:r>
            <a:r>
              <a:rPr lang="en-US" altLang="zh-CN" sz="1800" kern="1200" dirty="0">
                <a:solidFill>
                  <a:srgbClr val="000000"/>
                </a:solidFill>
                <a:effectLst/>
                <a:latin typeface="等线" panose="02010600030101010101" pitchFamily="2" charset="-122"/>
                <a:ea typeface="等线" panose="02010600030101010101" pitchFamily="2" charset="-122"/>
                <a:cs typeface="+mn-cs"/>
              </a:rPr>
              <a:t>---</a:t>
            </a:r>
            <a:endParaRPr lang="zh-CN" altLang="zh-CN" dirty="0">
              <a:effectLst/>
            </a:endParaRPr>
          </a:p>
          <a:p>
            <a:r>
              <a:rPr lang="zh-CN" altLang="en-US" dirty="0"/>
              <a:t>感谢各位老师花时间聆听，请问我还有哪些地方没讲清楚吗？</a:t>
            </a:r>
          </a:p>
        </p:txBody>
      </p:sp>
      <p:sp>
        <p:nvSpPr>
          <p:cNvPr id="4" name="灯片编号占位符 3"/>
          <p:cNvSpPr>
            <a:spLocks noGrp="1"/>
          </p:cNvSpPr>
          <p:nvPr>
            <p:ph type="sldNum" sz="quarter" idx="5"/>
          </p:nvPr>
        </p:nvSpPr>
        <p:spPr/>
        <p:txBody>
          <a:bodyPr/>
          <a:lstStyle/>
          <a:p>
            <a:fld id="{DA348565-6DE6-43B7-B51D-786665EA8C8A}" type="slidenum">
              <a:rPr lang="zh-CN" altLang="en-US" smtClean="0"/>
              <a:t>26</a:t>
            </a:fld>
            <a:endParaRPr lang="zh-CN" altLang="en-US"/>
          </a:p>
        </p:txBody>
      </p:sp>
    </p:spTree>
    <p:extLst>
      <p:ext uri="{BB962C8B-B14F-4D97-AF65-F5344CB8AC3E}">
        <p14:creationId xmlns:p14="http://schemas.microsoft.com/office/powerpoint/2010/main" val="967152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弱视是一种儿童常见疾病。</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（翻页）</a:t>
            </a:r>
            <a:r>
              <a:rPr lang="en-US" altLang="zh-CN" dirty="0"/>
              <a:t>---</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highlight>
                  <a:srgbClr val="FFFFFF"/>
                </a:highlight>
                <a:latin typeface="Helvetica Neue"/>
              </a:rPr>
              <a:t>在眼睛发育过程中，两眼的屈光状态不相一致，或者光刺激不正常进入眼内导致眼睛黄斑发育不良或停滞的</a:t>
            </a:r>
            <a:r>
              <a:rPr lang="zh-CN" altLang="en-US" sz="1200" kern="100" dirty="0">
                <a:latin typeface="+mn-ea"/>
                <a:cs typeface="Times New Roman" panose="02020603050405020304" pitchFamily="18" charset="0"/>
              </a:rPr>
              <a:t>形觉剥夺等等 都称作弱视。</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3</a:t>
            </a:fld>
            <a:endParaRPr lang="zh-CN" altLang="en-US"/>
          </a:p>
        </p:txBody>
      </p:sp>
    </p:spTree>
    <p:extLst>
      <p:ext uri="{BB962C8B-B14F-4D97-AF65-F5344CB8AC3E}">
        <p14:creationId xmlns:p14="http://schemas.microsoft.com/office/powerpoint/2010/main" val="4034457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highlight>
                  <a:srgbClr val="FFFFFF"/>
                </a:highlight>
                <a:latin typeface="Helvetica Neue"/>
              </a:rPr>
              <a:t>在眼睛发育过程中，两眼的屈光状态不相一致，或者光刺激不正常进入眼内导致眼睛黄斑发育不良或停滞的</a:t>
            </a:r>
            <a:r>
              <a:rPr lang="zh-CN" altLang="en-US" sz="1200" kern="100" dirty="0">
                <a:latin typeface="+mn-ea"/>
                <a:cs typeface="Times New Roman" panose="02020603050405020304" pitchFamily="18" charset="0"/>
              </a:rPr>
              <a:t>形觉剥夺等等 都称作弱视。</a:t>
            </a:r>
            <a:endParaRPr lang="en-US" altLang="zh-CN" sz="1200"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（翻页）</a:t>
            </a:r>
            <a:r>
              <a:rPr lang="en-US" altLang="zh-CN" sz="1200" kern="100" dirty="0">
                <a:latin typeface="+mn-ea"/>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cs typeface="Times New Roman" panose="02020603050405020304" pitchFamily="18" charset="0"/>
              </a:rPr>
              <a:t>弱视不仅影响儿童的双手、眼睛、脑部协调能力，还会对儿童产生心理压力。因此早在百年前就有针对儿童弱视的研究治疗。</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4</a:t>
            </a:fld>
            <a:endParaRPr lang="zh-CN" altLang="en-US"/>
          </a:p>
        </p:txBody>
      </p:sp>
    </p:spTree>
    <p:extLst>
      <p:ext uri="{BB962C8B-B14F-4D97-AF65-F5344CB8AC3E}">
        <p14:creationId xmlns:p14="http://schemas.microsoft.com/office/powerpoint/2010/main" val="3580698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cs typeface="Times New Roman" panose="02020603050405020304" pitchFamily="18" charset="0"/>
              </a:rPr>
              <a:t>弱视不仅影响儿童的双手、眼睛、脑部协调能力，还会对儿童产生心理压力。</a:t>
            </a:r>
            <a:endParaRPr lang="en-US" altLang="zh-CN" sz="1200" kern="100" dirty="0">
              <a:latin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latin typeface="+mn-ea"/>
                <a:cs typeface="Times New Roman" panose="02020603050405020304" pitchFamily="18" charset="0"/>
              </a:rPr>
              <a:t>因此早在百年前就有针对儿童弱视的研究治疗。</a:t>
            </a:r>
            <a:endParaRPr lang="zh-CN" altLang="en-US" dirty="0"/>
          </a:p>
          <a:p>
            <a:r>
              <a:rPr lang="en-US" altLang="zh-CN" dirty="0"/>
              <a:t>---</a:t>
            </a:r>
            <a:r>
              <a:rPr lang="zh-CN" altLang="en-US" dirty="0"/>
              <a:t>（翻页）</a:t>
            </a:r>
            <a:r>
              <a:rPr lang="en-US" altLang="zh-CN" dirty="0"/>
              <a:t>---</a:t>
            </a:r>
          </a:p>
          <a:p>
            <a:r>
              <a:rPr lang="zh-CN" altLang="en-US" dirty="0"/>
              <a:t>遮盖治疗是目前治疗弱视的主流方法，已经有近百年的应用历史。</a:t>
            </a:r>
          </a:p>
        </p:txBody>
      </p:sp>
      <p:sp>
        <p:nvSpPr>
          <p:cNvPr id="4" name="灯片编号占位符 3"/>
          <p:cNvSpPr>
            <a:spLocks noGrp="1"/>
          </p:cNvSpPr>
          <p:nvPr>
            <p:ph type="sldNum" sz="quarter" idx="5"/>
          </p:nvPr>
        </p:nvSpPr>
        <p:spPr/>
        <p:txBody>
          <a:bodyPr/>
          <a:lstStyle/>
          <a:p>
            <a:fld id="{DA348565-6DE6-43B7-B51D-786665EA8C8A}" type="slidenum">
              <a:rPr lang="zh-CN" altLang="en-US" smtClean="0"/>
              <a:t>5</a:t>
            </a:fld>
            <a:endParaRPr lang="zh-CN" altLang="en-US"/>
          </a:p>
        </p:txBody>
      </p:sp>
    </p:spTree>
    <p:extLst>
      <p:ext uri="{BB962C8B-B14F-4D97-AF65-F5344CB8AC3E}">
        <p14:creationId xmlns:p14="http://schemas.microsoft.com/office/powerpoint/2010/main" val="683975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遮盖治疗是目前治疗弱视的主流方法，已经有近百年的应用历史。</a:t>
            </a:r>
            <a:endParaRPr lang="en-US" altLang="zh-CN" dirty="0"/>
          </a:p>
          <a:p>
            <a:r>
              <a:rPr lang="zh-CN" altLang="en-US" dirty="0"/>
              <a:t>但是这种治疗方法的痛点在于治疗效果很难维持，容易再次复发弱视，而且它不能改善全部的双眼视觉功能。 </a:t>
            </a:r>
            <a:endParaRPr lang="en-US" altLang="zh-CN" dirty="0"/>
          </a:p>
          <a:p>
            <a:r>
              <a:rPr lang="zh-CN" altLang="en-US" dirty="0"/>
              <a:t>为了取代传统的弱视训练方法，目前研究学者们也提出了很多新的治疗手段，老师们可以看论文的第三页 国内外研究现状。</a:t>
            </a:r>
            <a:endParaRPr lang="en-US" altLang="zh-CN" dirty="0"/>
          </a:p>
          <a:p>
            <a:r>
              <a:rPr lang="en-US" altLang="zh-CN" dirty="0"/>
              <a:t>---</a:t>
            </a:r>
            <a:r>
              <a:rPr lang="zh-CN" altLang="en-US" dirty="0"/>
              <a:t>（翻页）</a:t>
            </a:r>
            <a:r>
              <a:rPr lang="en-US" altLang="zh-CN" dirty="0"/>
              <a:t>---</a:t>
            </a:r>
          </a:p>
          <a:p>
            <a:r>
              <a:rPr lang="zh-CN" altLang="en-US" dirty="0"/>
              <a:t>现在</a:t>
            </a:r>
            <a:r>
              <a:rPr lang="zh-CN" altLang="en-US" sz="1200" dirty="0">
                <a:latin typeface="+mn-ea"/>
              </a:rPr>
              <a:t>普遍认可的新型治疗手段是双眼同时训练治疗。</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6</a:t>
            </a:fld>
            <a:endParaRPr lang="zh-CN" altLang="en-US"/>
          </a:p>
        </p:txBody>
      </p:sp>
    </p:spTree>
    <p:extLst>
      <p:ext uri="{BB962C8B-B14F-4D97-AF65-F5344CB8AC3E}">
        <p14:creationId xmlns:p14="http://schemas.microsoft.com/office/powerpoint/2010/main" val="69816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现在</a:t>
            </a:r>
            <a:r>
              <a:rPr lang="zh-CN" altLang="en-US" sz="1200" dirty="0">
                <a:latin typeface="+mn-ea"/>
              </a:rPr>
              <a:t>普遍认可的新型治疗手段是双眼同时训练治疗。</a:t>
            </a:r>
            <a:endParaRPr lang="en-US" altLang="zh-CN" dirty="0"/>
          </a:p>
          <a:p>
            <a:r>
              <a:rPr lang="zh-CN" altLang="en-US" dirty="0"/>
              <a:t>这种双眼训练的方法是通过向两只眼睛呈现不同的画面和光刺激，反复训练大脑，让大脑自动修正画面并且将两个画面融合一个立体成像。</a:t>
            </a:r>
            <a:endParaRPr lang="en-US" altLang="zh-CN" dirty="0"/>
          </a:p>
          <a:p>
            <a:r>
              <a:rPr lang="zh-CN" altLang="en-US" dirty="0"/>
              <a:t>随着计算机技术发展，</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商业视频游戏和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应用软件也被作为一种有效治疗手段被</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大量用于康复</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训练中</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比如说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）弱视</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最早的多媒体治疗方法可追溯到</a:t>
            </a:r>
            <a:r>
              <a:rPr lang="en-US" altLang="zh-CN" sz="1800" kern="100" dirty="0">
                <a:effectLst/>
                <a:latin typeface="Times New Roman" panose="02020603050405020304" pitchFamily="18" charset="0"/>
                <a:ea typeface="宋体" panose="02010600030101010101" pitchFamily="2" charset="-122"/>
              </a:rPr>
              <a:t>2006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年开发的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VR</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互动</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双眼</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治疗系统</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，患者需要使用特定设备观看特殊电影。</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10</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年后也有研究人员</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针对弱视儿童</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开发</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的俄罗斯方块游戏</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，通过佩戴红蓝眼镜，使弱视眼能看到更高对比度的方块，从而</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平衡弱视和正常眼之间的对比度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但是目前这些多媒体治疗也存在一些困境。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比如治疗设备成本比较高，需要到指定地点治疗，不能照顾到大多数弱视患者；</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除此之外，市面上的弱视游戏数量也特别少，基本上都是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2D</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简单游戏；</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 </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而且手机平板电脑充斥着更多好玩的商业游戏，所以儿童对这些简单弱视治疗游戏感到没有意思。</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所以</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，开发一款</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小朋友们喜欢</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、充满趣味和挑战性的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3D</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游戏，对弱视儿童的治疗具有一定的意义。</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接下来（翻页）</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我会给各位老师概括游戏的总体框架，然后介绍游戏中的三个</a:t>
            </a:r>
            <a:r>
              <a:rPr lang="zh-CN" altLang="en-US" sz="1800" kern="100" dirty="0">
                <a:effectLst/>
                <a:latin typeface="Segoe UI Light" panose="020B0502040204020203" pitchFamily="34" charset="0"/>
                <a:ea typeface="微软雅黑 Light" panose="020B0502040204020203" pitchFamily="34" charset="-122"/>
                <a:cs typeface="Times New Roman" panose="02020603050405020304" pitchFamily="18" charset="0"/>
              </a:rPr>
              <a:t>视训练模块</a:t>
            </a:r>
            <a:endParaRPr lang="zh-CN" altLang="en-US" sz="1800"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7</a:t>
            </a:fld>
            <a:endParaRPr lang="zh-CN" altLang="en-US"/>
          </a:p>
        </p:txBody>
      </p:sp>
    </p:spTree>
    <p:extLst>
      <p:ext uri="{BB962C8B-B14F-4D97-AF65-F5344CB8AC3E}">
        <p14:creationId xmlns:p14="http://schemas.microsoft.com/office/powerpoint/2010/main" val="4103563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我会给各位老师概括游戏的总体框架，然后介绍游戏中的三个</a:t>
            </a:r>
            <a:r>
              <a:rPr lang="zh-CN" altLang="en-US" sz="1200" kern="100" dirty="0">
                <a:effectLst/>
                <a:latin typeface="Segoe UI Light" panose="020B0502040204020203" pitchFamily="34" charset="0"/>
                <a:ea typeface="微软雅黑 Light" panose="020B0502040204020203" pitchFamily="34" charset="-122"/>
                <a:cs typeface="Times New Roman" panose="02020603050405020304" pitchFamily="18" charset="0"/>
              </a:rPr>
              <a:t>视训练模块</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8</a:t>
            </a:fld>
            <a:endParaRPr lang="zh-CN" altLang="en-US"/>
          </a:p>
        </p:txBody>
      </p:sp>
    </p:spTree>
    <p:extLst>
      <p:ext uri="{BB962C8B-B14F-4D97-AF65-F5344CB8AC3E}">
        <p14:creationId xmlns:p14="http://schemas.microsoft.com/office/powerpoint/2010/main" val="3834260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开发这个游戏的主要目的是帮助弱视儿童康复，不仅要满足目力训练的要求，还需要内容益智并且足够吸引小朋友的兴趣。</a:t>
            </a:r>
            <a:endParaRPr lang="en-US" altLang="zh-CN" dirty="0"/>
          </a:p>
          <a:p>
            <a:r>
              <a:rPr lang="zh-CN" altLang="en-US" dirty="0"/>
              <a:t>这张图片是游戏开发涉及到的模块，我把各个模块大致分为角色、关卡和管理系统三类。老师们可以在论文的第</a:t>
            </a:r>
            <a:r>
              <a:rPr lang="en-US" altLang="zh-CN" dirty="0"/>
              <a:t>20</a:t>
            </a:r>
            <a:r>
              <a:rPr lang="zh-CN" altLang="en-US" dirty="0"/>
              <a:t>页，看具体的模块系统设计思路。</a:t>
            </a:r>
            <a:endParaRPr lang="en-US" altLang="zh-CN" dirty="0"/>
          </a:p>
          <a:p>
            <a:r>
              <a:rPr lang="en-US" altLang="zh-CN" dirty="0"/>
              <a:t>---</a:t>
            </a:r>
            <a:r>
              <a:rPr lang="zh-CN" altLang="en-US" dirty="0"/>
              <a:t>（翻页）</a:t>
            </a:r>
            <a:r>
              <a:rPr lang="en-US" altLang="zh-CN" dirty="0"/>
              <a:t>---</a:t>
            </a:r>
          </a:p>
          <a:p>
            <a:r>
              <a:rPr lang="zh-CN" altLang="en-US" sz="1200" dirty="0">
                <a:latin typeface="+mn-ea"/>
              </a:rPr>
              <a:t>因为需要玩家将游玩重点放到游戏中的不同机关或场景上，所以游戏的主镜头用第一人称而不是第三人称</a:t>
            </a:r>
            <a:endParaRPr lang="zh-CN" altLang="en-US" dirty="0"/>
          </a:p>
        </p:txBody>
      </p:sp>
      <p:sp>
        <p:nvSpPr>
          <p:cNvPr id="4" name="灯片编号占位符 3"/>
          <p:cNvSpPr>
            <a:spLocks noGrp="1"/>
          </p:cNvSpPr>
          <p:nvPr>
            <p:ph type="sldNum" sz="quarter" idx="5"/>
          </p:nvPr>
        </p:nvSpPr>
        <p:spPr/>
        <p:txBody>
          <a:bodyPr/>
          <a:lstStyle/>
          <a:p>
            <a:fld id="{DA348565-6DE6-43B7-B51D-786665EA8C8A}" type="slidenum">
              <a:rPr lang="zh-CN" altLang="en-US" smtClean="0"/>
              <a:t>9</a:t>
            </a:fld>
            <a:endParaRPr lang="zh-CN" altLang="en-US"/>
          </a:p>
        </p:txBody>
      </p:sp>
    </p:spTree>
    <p:extLst>
      <p:ext uri="{BB962C8B-B14F-4D97-AF65-F5344CB8AC3E}">
        <p14:creationId xmlns:p14="http://schemas.microsoft.com/office/powerpoint/2010/main" val="4249570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svg"/><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1.png"/><Relationship Id="rId17" Type="http://schemas.openxmlformats.org/officeDocument/2006/relationships/image" Target="../media/image22.svg"/><Relationship Id="rId25" Type="http://schemas.openxmlformats.org/officeDocument/2006/relationships/image" Target="../media/image26.svg"/><Relationship Id="rId33" Type="http://schemas.openxmlformats.org/officeDocument/2006/relationships/image" Target="../media/image6.svg"/><Relationship Id="rId2" Type="http://schemas.openxmlformats.org/officeDocument/2006/relationships/image" Target="../media/image11.png"/><Relationship Id="rId16" Type="http://schemas.openxmlformats.org/officeDocument/2006/relationships/image" Target="../media/image21.png"/><Relationship Id="rId20" Type="http://schemas.openxmlformats.org/officeDocument/2006/relationships/image" Target="../media/image3.png"/><Relationship Id="rId29" Type="http://schemas.openxmlformats.org/officeDocument/2006/relationships/image" Target="../media/image30.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25.png"/><Relationship Id="rId32" Type="http://schemas.openxmlformats.org/officeDocument/2006/relationships/image" Target="../media/image5.png"/><Relationship Id="rId5" Type="http://schemas.openxmlformats.org/officeDocument/2006/relationships/image" Target="../media/image14.svg"/><Relationship Id="rId15" Type="http://schemas.openxmlformats.org/officeDocument/2006/relationships/image" Target="../media/image10.svg"/><Relationship Id="rId23" Type="http://schemas.openxmlformats.org/officeDocument/2006/relationships/image" Target="../media/image8.svg"/><Relationship Id="rId28" Type="http://schemas.openxmlformats.org/officeDocument/2006/relationships/image" Target="../media/image29.png"/><Relationship Id="rId10" Type="http://schemas.openxmlformats.org/officeDocument/2006/relationships/image" Target="../media/image19.png"/><Relationship Id="rId19" Type="http://schemas.openxmlformats.org/officeDocument/2006/relationships/image" Target="../media/image24.svg"/><Relationship Id="rId31" Type="http://schemas.openxmlformats.org/officeDocument/2006/relationships/image" Target="../media/image32.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9.png"/><Relationship Id="rId22" Type="http://schemas.openxmlformats.org/officeDocument/2006/relationships/image" Target="../media/image7.png"/><Relationship Id="rId27" Type="http://schemas.openxmlformats.org/officeDocument/2006/relationships/image" Target="../media/image28.svg"/><Relationship Id="rId30" Type="http://schemas.openxmlformats.org/officeDocument/2006/relationships/image" Target="../media/image31.png"/><Relationship Id="rId8"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svg"/><Relationship Id="rId18" Type="http://schemas.openxmlformats.org/officeDocument/2006/relationships/image" Target="../media/image3.png"/><Relationship Id="rId26" Type="http://schemas.openxmlformats.org/officeDocument/2006/relationships/image" Target="../media/image29.png"/><Relationship Id="rId3" Type="http://schemas.openxmlformats.org/officeDocument/2006/relationships/image" Target="../media/image12.svg"/><Relationship Id="rId21" Type="http://schemas.openxmlformats.org/officeDocument/2006/relationships/image" Target="../media/image8.svg"/><Relationship Id="rId7" Type="http://schemas.openxmlformats.org/officeDocument/2006/relationships/image" Target="../media/image16.svg"/><Relationship Id="rId12" Type="http://schemas.openxmlformats.org/officeDocument/2006/relationships/image" Target="../media/image9.png"/><Relationship Id="rId17" Type="http://schemas.openxmlformats.org/officeDocument/2006/relationships/image" Target="../media/image24.svg"/><Relationship Id="rId25" Type="http://schemas.openxmlformats.org/officeDocument/2006/relationships/image" Target="../media/image28.svg"/><Relationship Id="rId2" Type="http://schemas.openxmlformats.org/officeDocument/2006/relationships/image" Target="../media/image11.png"/><Relationship Id="rId16" Type="http://schemas.openxmlformats.org/officeDocument/2006/relationships/image" Target="../media/image23.png"/><Relationship Id="rId20" Type="http://schemas.openxmlformats.org/officeDocument/2006/relationships/image" Target="../media/image7.png"/><Relationship Id="rId29"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svg"/><Relationship Id="rId24" Type="http://schemas.openxmlformats.org/officeDocument/2006/relationships/image" Target="../media/image27.png"/><Relationship Id="rId5" Type="http://schemas.openxmlformats.org/officeDocument/2006/relationships/image" Target="../media/image14.svg"/><Relationship Id="rId15" Type="http://schemas.openxmlformats.org/officeDocument/2006/relationships/image" Target="../media/image22.svg"/><Relationship Id="rId23" Type="http://schemas.openxmlformats.org/officeDocument/2006/relationships/image" Target="../media/image26.svg"/><Relationship Id="rId28" Type="http://schemas.openxmlformats.org/officeDocument/2006/relationships/image" Target="../media/image31.png"/><Relationship Id="rId10" Type="http://schemas.openxmlformats.org/officeDocument/2006/relationships/image" Target="../media/image1.png"/><Relationship Id="rId19" Type="http://schemas.openxmlformats.org/officeDocument/2006/relationships/image" Target="../media/image4.svg"/><Relationship Id="rId31" Type="http://schemas.openxmlformats.org/officeDocument/2006/relationships/image" Target="../media/image6.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zh-CN" altLang="en-US"/>
              <a:t>单击此处编辑母版标题样式</a:t>
            </a:r>
            <a:endParaRPr lang="zh-CN" altLang="en-US" dirty="0"/>
          </a:p>
        </p:txBody>
      </p:sp>
      <p:sp>
        <p:nvSpPr>
          <p:cNvPr id="3" name="Content Placeholder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1A8851F8-DCE4-40A1-A691-D7BF15352AD8}" type="datetimeFigureOut">
              <a:rPr lang="zh-CN" altLang="en-US" smtClean="0"/>
              <a:t>2024/6/1</a:t>
            </a:fld>
            <a:endParaRPr lang="zh-CN" altLang="en-US"/>
          </a:p>
        </p:txBody>
      </p:sp>
      <p:sp>
        <p:nvSpPr>
          <p:cNvPr id="5" name="Footer Placeholder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spTree>
    <p:extLst>
      <p:ext uri="{BB962C8B-B14F-4D97-AF65-F5344CB8AC3E}">
        <p14:creationId xmlns:p14="http://schemas.microsoft.com/office/powerpoint/2010/main" val="272468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1322C35-CD7B-7141-1241-DB74401C18C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130" b="10665"/>
          <a:stretch/>
        </p:blipFill>
        <p:spPr>
          <a:xfrm>
            <a:off x="0" y="5040867"/>
            <a:ext cx="1530378" cy="1817133"/>
          </a:xfrm>
          <a:prstGeom prst="rect">
            <a:avLst/>
          </a:prstGeom>
        </p:spPr>
      </p:pic>
      <p:pic>
        <p:nvPicPr>
          <p:cNvPr id="8" name="Graphic 7">
            <a:extLst>
              <a:ext uri="{FF2B5EF4-FFF2-40B4-BE49-F238E27FC236}">
                <a16:creationId xmlns:a16="http://schemas.microsoft.com/office/drawing/2014/main" id="{DFDED40A-D672-E29F-2E5B-363A75839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535" y="203200"/>
            <a:ext cx="1682243" cy="1998301"/>
          </a:xfrm>
          <a:prstGeom prst="rect">
            <a:avLst/>
          </a:prstGeom>
        </p:spPr>
      </p:pic>
      <p:sp>
        <p:nvSpPr>
          <p:cNvPr id="2" name="Title 1">
            <a:extLst>
              <a:ext uri="{FF2B5EF4-FFF2-40B4-BE49-F238E27FC236}">
                <a16:creationId xmlns:a16="http://schemas.microsoft.com/office/drawing/2014/main" id="{000C7662-4F6D-4B06-BB36-235FC06BF816}"/>
              </a:ext>
            </a:extLst>
          </p:cNvPr>
          <p:cNvSpPr>
            <a:spLocks noGrp="1"/>
          </p:cNvSpPr>
          <p:nvPr>
            <p:ph type="title"/>
          </p:nvPr>
        </p:nvSpPr>
        <p:spPr>
          <a:xfrm>
            <a:off x="660401" y="2506302"/>
            <a:ext cx="5731164" cy="1243808"/>
          </a:xfrm>
        </p:spPr>
        <p:txBody>
          <a:bodyPr vert="horz" lIns="91440" tIns="45720" rIns="91440" bIns="45720" rtlCol="0" anchor="b">
            <a:noAutofit/>
          </a:bodyPr>
          <a:lstStyle>
            <a:lvl1pPr>
              <a:defRPr lang="zh-CN" altLang="en-US" sz="4000">
                <a:solidFill>
                  <a:schemeClr val="accent1"/>
                </a:solidFill>
              </a:defRPr>
            </a:lvl1pPr>
          </a:lstStyle>
          <a:p>
            <a:pPr lvl="0" defTabSz="914354"/>
            <a:r>
              <a:rPr lang="zh-CN" altLang="en-US"/>
              <a:t>单击此处编辑母版标题样式</a:t>
            </a:r>
            <a:endParaRPr lang="zh-CN" altLang="en-US" dirty="0"/>
          </a:p>
        </p:txBody>
      </p:sp>
      <p:sp>
        <p:nvSpPr>
          <p:cNvPr id="3" name="Text Placeholder 2">
            <a:extLst>
              <a:ext uri="{FF2B5EF4-FFF2-40B4-BE49-F238E27FC236}">
                <a16:creationId xmlns:a16="http://schemas.microsoft.com/office/drawing/2014/main" id="{9FF9930E-40DF-417D-8161-BD38EB172DC1}"/>
              </a:ext>
            </a:extLst>
          </p:cNvPr>
          <p:cNvSpPr>
            <a:spLocks noGrp="1"/>
          </p:cNvSpPr>
          <p:nvPr>
            <p:ph type="body" idx="1"/>
          </p:nvPr>
        </p:nvSpPr>
        <p:spPr>
          <a:xfrm>
            <a:off x="660401" y="3750109"/>
            <a:ext cx="5731164" cy="2383991"/>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1A8851F8-DCE4-40A1-A691-D7BF15352AD8}" type="datetimeFigureOut">
              <a:rPr lang="zh-CN" altLang="en-US" smtClean="0"/>
              <a:t>2024/6/1</a:t>
            </a:fld>
            <a:endParaRPr lang="zh-CN" altLang="en-US"/>
          </a:p>
        </p:txBody>
      </p:sp>
      <p:sp>
        <p:nvSpPr>
          <p:cNvPr id="5" name="Footer Placeholder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pic>
        <p:nvPicPr>
          <p:cNvPr id="7" name="Graphic 6">
            <a:extLst>
              <a:ext uri="{FF2B5EF4-FFF2-40B4-BE49-F238E27FC236}">
                <a16:creationId xmlns:a16="http://schemas.microsoft.com/office/drawing/2014/main" id="{FBE13073-988E-2107-B904-D7D57F684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603" y="1368574"/>
            <a:ext cx="4445731" cy="4120851"/>
          </a:xfrm>
          <a:prstGeom prst="rect">
            <a:avLst/>
          </a:prstGeom>
        </p:spPr>
      </p:pic>
    </p:spTree>
    <p:extLst>
      <p:ext uri="{BB962C8B-B14F-4D97-AF65-F5344CB8AC3E}">
        <p14:creationId xmlns:p14="http://schemas.microsoft.com/office/powerpoint/2010/main" val="412574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s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Text Placeholder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Footer Placeholder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a:p>
        </p:txBody>
      </p:sp>
      <p:sp>
        <p:nvSpPr>
          <p:cNvPr id="4" name="Date Placeholder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1A8851F8-DCE4-40A1-A691-D7BF15352AD8}" type="datetimeFigureOut">
              <a:rPr lang="zh-CN" altLang="en-US" smtClean="0"/>
              <a:t>2024/6/1</a:t>
            </a:fld>
            <a:endParaRPr lang="zh-CN" altLang="en-US"/>
          </a:p>
        </p:txBody>
      </p:sp>
      <p:sp>
        <p:nvSpPr>
          <p:cNvPr id="5" name="Slide Number Placeholder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cxnSp>
        <p:nvCxnSpPr>
          <p:cNvPr id="10" name="Straight Connector 9">
            <a:extLst>
              <a:ext uri="{FF2B5EF4-FFF2-40B4-BE49-F238E27FC236}">
                <a16:creationId xmlns:a16="http://schemas.microsoft.com/office/drawing/2014/main" id="{5866F782-5852-4C4E-B3FE-2AD687E8AC1B}"/>
              </a:ext>
            </a:extLst>
          </p:cNvPr>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Freeform: Shape 10">
            <a:extLst>
              <a:ext uri="{FF2B5EF4-FFF2-40B4-BE49-F238E27FC236}">
                <a16:creationId xmlns:a16="http://schemas.microsoft.com/office/drawing/2014/main" id="{3CCCD118-A808-47B5-869B-310AF975DC9C}"/>
              </a:ext>
            </a:extLst>
          </p:cNvPr>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86243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3C7238C-8D7A-ED0F-0760-C17E9F7D329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5190"/>
          <a:stretch/>
        </p:blipFill>
        <p:spPr>
          <a:xfrm>
            <a:off x="2426408" y="4097584"/>
            <a:ext cx="2744674" cy="2771395"/>
          </a:xfrm>
          <a:prstGeom prst="rect">
            <a:avLst/>
          </a:prstGeom>
        </p:spPr>
      </p:pic>
      <p:pic>
        <p:nvPicPr>
          <p:cNvPr id="26" name="Graphic 25">
            <a:extLst>
              <a:ext uri="{FF2B5EF4-FFF2-40B4-BE49-F238E27FC236}">
                <a16:creationId xmlns:a16="http://schemas.microsoft.com/office/drawing/2014/main" id="{8838AECB-657A-F633-4127-2C87788B2F9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20" t="-3185" b="-1"/>
          <a:stretch/>
        </p:blipFill>
        <p:spPr>
          <a:xfrm>
            <a:off x="-25197" y="2473028"/>
            <a:ext cx="2738370" cy="3512014"/>
          </a:xfrm>
          <a:prstGeom prst="rect">
            <a:avLst/>
          </a:prstGeom>
        </p:spPr>
      </p:pic>
      <p:pic>
        <p:nvPicPr>
          <p:cNvPr id="7" name="Graphic 6">
            <a:extLst>
              <a:ext uri="{FF2B5EF4-FFF2-40B4-BE49-F238E27FC236}">
                <a16:creationId xmlns:a16="http://schemas.microsoft.com/office/drawing/2014/main" id="{4899FAD7-C2A2-1EA1-F148-CB0FF7ABC5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3" y="5325071"/>
            <a:ext cx="3276600" cy="1571625"/>
          </a:xfrm>
          <a:prstGeom prst="rect">
            <a:avLst/>
          </a:prstGeom>
        </p:spPr>
      </p:pic>
      <p:pic>
        <p:nvPicPr>
          <p:cNvPr id="10" name="Graphic 9">
            <a:extLst>
              <a:ext uri="{FF2B5EF4-FFF2-40B4-BE49-F238E27FC236}">
                <a16:creationId xmlns:a16="http://schemas.microsoft.com/office/drawing/2014/main" id="{FC95A1B0-9DFF-253E-A168-32FF2AD96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41" y="4354033"/>
            <a:ext cx="4181475" cy="2257425"/>
          </a:xfrm>
          <a:prstGeom prst="rect">
            <a:avLst/>
          </a:prstGeom>
        </p:spPr>
      </p:pic>
      <p:pic>
        <p:nvPicPr>
          <p:cNvPr id="11" name="Graphic 10">
            <a:extLst>
              <a:ext uri="{FF2B5EF4-FFF2-40B4-BE49-F238E27FC236}">
                <a16:creationId xmlns:a16="http://schemas.microsoft.com/office/drawing/2014/main" id="{C90D630C-43D5-6022-FFBE-E9BEFA7A72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08" y="25956"/>
            <a:ext cx="3981450" cy="1990725"/>
          </a:xfrm>
          <a:prstGeom prst="rect">
            <a:avLst/>
          </a:prstGeom>
        </p:spPr>
      </p:pic>
      <p:pic>
        <p:nvPicPr>
          <p:cNvPr id="15" name="Graphic 14">
            <a:extLst>
              <a:ext uri="{FF2B5EF4-FFF2-40B4-BE49-F238E27FC236}">
                <a16:creationId xmlns:a16="http://schemas.microsoft.com/office/drawing/2014/main" id="{74AD0F8E-F121-4429-DBA4-4F90518EBA9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130" b="10665"/>
          <a:stretch/>
        </p:blipFill>
        <p:spPr>
          <a:xfrm>
            <a:off x="7105650" y="5040867"/>
            <a:ext cx="1530378" cy="1817133"/>
          </a:xfrm>
          <a:prstGeom prst="rect">
            <a:avLst/>
          </a:prstGeom>
        </p:spPr>
      </p:pic>
      <p:pic>
        <p:nvPicPr>
          <p:cNvPr id="16" name="Graphic 15">
            <a:extLst>
              <a:ext uri="{FF2B5EF4-FFF2-40B4-BE49-F238E27FC236}">
                <a16:creationId xmlns:a16="http://schemas.microsoft.com/office/drawing/2014/main" id="{F382888F-D9D7-AFDE-B50B-B3231BAC8113}"/>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7703" b="7516"/>
          <a:stretch/>
        </p:blipFill>
        <p:spPr>
          <a:xfrm>
            <a:off x="8942975" y="3851262"/>
            <a:ext cx="3249025" cy="3017717"/>
          </a:xfrm>
          <a:prstGeom prst="rect">
            <a:avLst/>
          </a:prstGeom>
        </p:spPr>
      </p:pic>
      <p:pic>
        <p:nvPicPr>
          <p:cNvPr id="17" name="Graphic 16">
            <a:extLst>
              <a:ext uri="{FF2B5EF4-FFF2-40B4-BE49-F238E27FC236}">
                <a16:creationId xmlns:a16="http://schemas.microsoft.com/office/drawing/2014/main" id="{5221E65A-4142-6CDE-C72A-B2C9761FE9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57378" y="4888105"/>
            <a:ext cx="565150" cy="989013"/>
          </a:xfrm>
          <a:prstGeom prst="rect">
            <a:avLst/>
          </a:prstGeom>
        </p:spPr>
      </p:pic>
      <p:pic>
        <p:nvPicPr>
          <p:cNvPr id="18" name="Graphic 17">
            <a:extLst>
              <a:ext uri="{FF2B5EF4-FFF2-40B4-BE49-F238E27FC236}">
                <a16:creationId xmlns:a16="http://schemas.microsoft.com/office/drawing/2014/main" id="{34C75AD1-B788-7A15-681B-02722EB75A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67183" y="5482746"/>
            <a:ext cx="833438" cy="866122"/>
          </a:xfrm>
          <a:prstGeom prst="rect">
            <a:avLst/>
          </a:prstGeom>
        </p:spPr>
      </p:pic>
      <p:pic>
        <p:nvPicPr>
          <p:cNvPr id="19" name="Graphic 18">
            <a:extLst>
              <a:ext uri="{FF2B5EF4-FFF2-40B4-BE49-F238E27FC236}">
                <a16:creationId xmlns:a16="http://schemas.microsoft.com/office/drawing/2014/main" id="{1419CBF6-3D62-809C-0314-D1FD9FE4E7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88334" y="3180228"/>
            <a:ext cx="850655" cy="866121"/>
          </a:xfrm>
          <a:prstGeom prst="rect">
            <a:avLst/>
          </a:prstGeom>
        </p:spPr>
      </p:pic>
      <p:pic>
        <p:nvPicPr>
          <p:cNvPr id="20" name="Graphic 19">
            <a:extLst>
              <a:ext uri="{FF2B5EF4-FFF2-40B4-BE49-F238E27FC236}">
                <a16:creationId xmlns:a16="http://schemas.microsoft.com/office/drawing/2014/main" id="{87165240-E7E4-2FC7-5D32-63A55C2C7CD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45074" b="-513"/>
          <a:stretch/>
        </p:blipFill>
        <p:spPr>
          <a:xfrm>
            <a:off x="10820807" y="609739"/>
            <a:ext cx="1371194" cy="2980652"/>
          </a:xfrm>
          <a:prstGeom prst="rect">
            <a:avLst/>
          </a:prstGeom>
        </p:spPr>
      </p:pic>
      <p:pic>
        <p:nvPicPr>
          <p:cNvPr id="21" name="Graphic 20">
            <a:extLst>
              <a:ext uri="{FF2B5EF4-FFF2-40B4-BE49-F238E27FC236}">
                <a16:creationId xmlns:a16="http://schemas.microsoft.com/office/drawing/2014/main" id="{4525FF60-DCB0-0D35-C343-9BDC2E611EA0}"/>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37422"/>
          <a:stretch/>
        </p:blipFill>
        <p:spPr>
          <a:xfrm>
            <a:off x="6822848" y="0"/>
            <a:ext cx="3037907" cy="1901074"/>
          </a:xfrm>
          <a:prstGeom prst="rect">
            <a:avLst/>
          </a:prstGeom>
        </p:spPr>
      </p:pic>
      <p:pic>
        <p:nvPicPr>
          <p:cNvPr id="22" name="Graphic 21">
            <a:extLst>
              <a:ext uri="{FF2B5EF4-FFF2-40B4-BE49-F238E27FC236}">
                <a16:creationId xmlns:a16="http://schemas.microsoft.com/office/drawing/2014/main" id="{40B3E5B5-09AA-57AB-6B01-15AB598C11EF}"/>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t="35416" r="-5925"/>
          <a:stretch/>
        </p:blipFill>
        <p:spPr>
          <a:xfrm>
            <a:off x="1897763" y="6797"/>
            <a:ext cx="2056761" cy="1743422"/>
          </a:xfrm>
          <a:prstGeom prst="rect">
            <a:avLst/>
          </a:prstGeom>
        </p:spPr>
      </p:pic>
      <p:pic>
        <p:nvPicPr>
          <p:cNvPr id="23" name="Graphic 22">
            <a:extLst>
              <a:ext uri="{FF2B5EF4-FFF2-40B4-BE49-F238E27FC236}">
                <a16:creationId xmlns:a16="http://schemas.microsoft.com/office/drawing/2014/main" id="{4F334881-D8B4-DC2F-855D-FC37368440A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6506" y="258930"/>
            <a:ext cx="847788" cy="732181"/>
          </a:xfrm>
          <a:prstGeom prst="rect">
            <a:avLst/>
          </a:prstGeom>
        </p:spPr>
      </p:pic>
      <p:pic>
        <p:nvPicPr>
          <p:cNvPr id="24" name="Graphic 23">
            <a:extLst>
              <a:ext uri="{FF2B5EF4-FFF2-40B4-BE49-F238E27FC236}">
                <a16:creationId xmlns:a16="http://schemas.microsoft.com/office/drawing/2014/main" id="{AF01839F-AA96-1BFB-BF32-291F4173709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14576" y="119743"/>
            <a:ext cx="992511" cy="1010557"/>
          </a:xfrm>
          <a:prstGeom prst="rect">
            <a:avLst/>
          </a:prstGeom>
        </p:spPr>
      </p:pic>
      <p:pic>
        <p:nvPicPr>
          <p:cNvPr id="25" name="Graphic 24">
            <a:extLst>
              <a:ext uri="{FF2B5EF4-FFF2-40B4-BE49-F238E27FC236}">
                <a16:creationId xmlns:a16="http://schemas.microsoft.com/office/drawing/2014/main" id="{D4F36BE7-B9C2-0DBD-927E-89E68679F02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40748" y="66020"/>
            <a:ext cx="998241" cy="866121"/>
          </a:xfrm>
          <a:prstGeom prst="rect">
            <a:avLst/>
          </a:prstGeom>
        </p:spPr>
      </p:pic>
      <p:sp>
        <p:nvSpPr>
          <p:cNvPr id="2" name="Title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051322"/>
            <a:ext cx="10858500" cy="1458640"/>
          </a:xfrm>
        </p:spPr>
        <p:txBody>
          <a:bodyPr vert="horz" lIns="91440" tIns="45720" rIns="91440" bIns="45720" rtlCol="0" anchor="b">
            <a:noAutofit/>
          </a:bodyPr>
          <a:lstStyle>
            <a:lvl1pPr algn="ctr">
              <a:defRPr lang="zh-CN" altLang="en-US" sz="5400" b="1" dirty="0">
                <a:solidFill>
                  <a:schemeClr val="accent1"/>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Subtitle 2">
            <a:extLst>
              <a:ext uri="{FF2B5EF4-FFF2-40B4-BE49-F238E27FC236}">
                <a16:creationId xmlns:a16="http://schemas.microsoft.com/office/drawing/2014/main" id="{42DDB65F-C302-4F35-9CCB-12FB82E2590D}"/>
              </a:ext>
            </a:extLst>
          </p:cNvPr>
          <p:cNvSpPr>
            <a:spLocks noGrp="1"/>
          </p:cNvSpPr>
          <p:nvPr>
            <p:ph type="subTitle" idx="1"/>
          </p:nvPr>
        </p:nvSpPr>
        <p:spPr>
          <a:xfrm>
            <a:off x="647904" y="4047936"/>
            <a:ext cx="10858500" cy="535853"/>
          </a:xfrm>
        </p:spPr>
        <p:txBody>
          <a:bodyPr vert="horz" lIns="91440" tIns="45720" rIns="91440" bIns="45720" rtlCol="0" anchor="t">
            <a:normAutofit/>
          </a:bodyPr>
          <a:lstStyle>
            <a:lvl1pPr marL="0" indent="0" algn="ctr">
              <a:spcBef>
                <a:spcPts val="0"/>
              </a:spcBef>
              <a:buNone/>
              <a:defRPr lang="zh-CN" altLang="en-US" sz="1600">
                <a:solidFill>
                  <a:schemeClr val="accent4"/>
                </a:solidFill>
              </a:defRPr>
            </a:lvl1pPr>
          </a:lstStyle>
          <a:p>
            <a:pPr marL="228600" lvl="0" indent="-228600" defTabSz="914354"/>
            <a:r>
              <a:rPr lang="zh-CN" altLang="en-US"/>
              <a:t>单击此处编辑母版副标题样式</a:t>
            </a:r>
            <a:endParaRPr lang="zh-CN" altLang="en-US" dirty="0"/>
          </a:p>
        </p:txBody>
      </p:sp>
      <p:sp>
        <p:nvSpPr>
          <p:cNvPr id="8" name="Text Placeholder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9274480" y="6032369"/>
            <a:ext cx="2319925" cy="376005"/>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Text Placeholder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85064" y="6032369"/>
            <a:ext cx="1615281" cy="316499"/>
          </a:xfrm>
        </p:spPr>
        <p:txBody>
          <a:bodyPr vert="horz" lIns="91440" tIns="45720" rIns="91440" bIns="45720" rtlCol="0" anchor="ctr">
            <a:normAutofit/>
          </a:bodyPr>
          <a:lstStyle>
            <a:lvl1pPr marL="0" indent="0" algn="l">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
        <p:nvSpPr>
          <p:cNvPr id="12" name="Text Placeholder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LOGO HERE</a:t>
            </a:r>
          </a:p>
        </p:txBody>
      </p:sp>
    </p:spTree>
    <p:extLst>
      <p:ext uri="{BB962C8B-B14F-4D97-AF65-F5344CB8AC3E}">
        <p14:creationId xmlns:p14="http://schemas.microsoft.com/office/powerpoint/2010/main" val="337036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n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1524E3A1-0118-4AE5-28A4-70370D1F9AE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5190"/>
          <a:stretch/>
        </p:blipFill>
        <p:spPr>
          <a:xfrm>
            <a:off x="2426408" y="4097584"/>
            <a:ext cx="2744674" cy="2771395"/>
          </a:xfrm>
          <a:prstGeom prst="rect">
            <a:avLst/>
          </a:prstGeom>
        </p:spPr>
      </p:pic>
      <p:pic>
        <p:nvPicPr>
          <p:cNvPr id="5" name="Graphic 4">
            <a:extLst>
              <a:ext uri="{FF2B5EF4-FFF2-40B4-BE49-F238E27FC236}">
                <a16:creationId xmlns:a16="http://schemas.microsoft.com/office/drawing/2014/main" id="{6CF2F67B-0CA8-0B57-0748-3E64BB131FC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20" t="-3185" b="-1"/>
          <a:stretch/>
        </p:blipFill>
        <p:spPr>
          <a:xfrm>
            <a:off x="-25197" y="2473028"/>
            <a:ext cx="2738370" cy="3512014"/>
          </a:xfrm>
          <a:prstGeom prst="rect">
            <a:avLst/>
          </a:prstGeom>
        </p:spPr>
      </p:pic>
      <p:pic>
        <p:nvPicPr>
          <p:cNvPr id="6" name="Graphic 5">
            <a:extLst>
              <a:ext uri="{FF2B5EF4-FFF2-40B4-BE49-F238E27FC236}">
                <a16:creationId xmlns:a16="http://schemas.microsoft.com/office/drawing/2014/main" id="{2265B859-CDEF-D311-8D48-844E4B8C91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3" y="5325071"/>
            <a:ext cx="3276600" cy="1571625"/>
          </a:xfrm>
          <a:prstGeom prst="rect">
            <a:avLst/>
          </a:prstGeom>
        </p:spPr>
      </p:pic>
      <p:pic>
        <p:nvPicPr>
          <p:cNvPr id="10" name="Graphic 9">
            <a:extLst>
              <a:ext uri="{FF2B5EF4-FFF2-40B4-BE49-F238E27FC236}">
                <a16:creationId xmlns:a16="http://schemas.microsoft.com/office/drawing/2014/main" id="{ABFE66F1-FA5A-94A0-5F03-6359A3549E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41" y="4354033"/>
            <a:ext cx="4181475" cy="2257425"/>
          </a:xfrm>
          <a:prstGeom prst="rect">
            <a:avLst/>
          </a:prstGeom>
        </p:spPr>
      </p:pic>
      <p:pic>
        <p:nvPicPr>
          <p:cNvPr id="12" name="Graphic 11">
            <a:extLst>
              <a:ext uri="{FF2B5EF4-FFF2-40B4-BE49-F238E27FC236}">
                <a16:creationId xmlns:a16="http://schemas.microsoft.com/office/drawing/2014/main" id="{48A4321B-7D5B-CAC7-2B08-DF1CFB1836D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r="2130" b="10665"/>
          <a:stretch/>
        </p:blipFill>
        <p:spPr>
          <a:xfrm>
            <a:off x="7105650" y="5040867"/>
            <a:ext cx="1530378" cy="1817133"/>
          </a:xfrm>
          <a:prstGeom prst="rect">
            <a:avLst/>
          </a:prstGeom>
        </p:spPr>
      </p:pic>
      <p:pic>
        <p:nvPicPr>
          <p:cNvPr id="13" name="Graphic 12">
            <a:extLst>
              <a:ext uri="{FF2B5EF4-FFF2-40B4-BE49-F238E27FC236}">
                <a16:creationId xmlns:a16="http://schemas.microsoft.com/office/drawing/2014/main" id="{4A8C2845-3826-87FB-4133-DFCB2D66120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7703" b="7516"/>
          <a:stretch/>
        </p:blipFill>
        <p:spPr>
          <a:xfrm>
            <a:off x="8942975" y="3851262"/>
            <a:ext cx="3249025" cy="3017717"/>
          </a:xfrm>
          <a:prstGeom prst="rect">
            <a:avLst/>
          </a:prstGeom>
        </p:spPr>
      </p:pic>
      <p:pic>
        <p:nvPicPr>
          <p:cNvPr id="14" name="Graphic 13">
            <a:extLst>
              <a:ext uri="{FF2B5EF4-FFF2-40B4-BE49-F238E27FC236}">
                <a16:creationId xmlns:a16="http://schemas.microsoft.com/office/drawing/2014/main" id="{EC80146F-D374-0699-5CCA-EAC7766FF85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7378" y="4888105"/>
            <a:ext cx="565150" cy="989013"/>
          </a:xfrm>
          <a:prstGeom prst="rect">
            <a:avLst/>
          </a:prstGeom>
        </p:spPr>
      </p:pic>
      <p:pic>
        <p:nvPicPr>
          <p:cNvPr id="15" name="Graphic 14">
            <a:extLst>
              <a:ext uri="{FF2B5EF4-FFF2-40B4-BE49-F238E27FC236}">
                <a16:creationId xmlns:a16="http://schemas.microsoft.com/office/drawing/2014/main" id="{CFBCCAA1-D4B5-75E9-F381-9A5675EA92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7183" y="5482746"/>
            <a:ext cx="833438" cy="866122"/>
          </a:xfrm>
          <a:prstGeom prst="rect">
            <a:avLst/>
          </a:prstGeom>
        </p:spPr>
      </p:pic>
      <p:pic>
        <p:nvPicPr>
          <p:cNvPr id="16" name="Graphic 15">
            <a:extLst>
              <a:ext uri="{FF2B5EF4-FFF2-40B4-BE49-F238E27FC236}">
                <a16:creationId xmlns:a16="http://schemas.microsoft.com/office/drawing/2014/main" id="{DA97E583-9791-C50C-9F5F-BFBD8883B5A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88334" y="3180228"/>
            <a:ext cx="850655" cy="866121"/>
          </a:xfrm>
          <a:prstGeom prst="rect">
            <a:avLst/>
          </a:prstGeom>
        </p:spPr>
      </p:pic>
      <p:pic>
        <p:nvPicPr>
          <p:cNvPr id="17" name="Graphic 16">
            <a:extLst>
              <a:ext uri="{FF2B5EF4-FFF2-40B4-BE49-F238E27FC236}">
                <a16:creationId xmlns:a16="http://schemas.microsoft.com/office/drawing/2014/main" id="{44657DF2-69BD-2ACA-F656-6883C3427AF7}"/>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r="45074" b="-513"/>
          <a:stretch/>
        </p:blipFill>
        <p:spPr>
          <a:xfrm>
            <a:off x="10820807" y="609739"/>
            <a:ext cx="1371194" cy="2980652"/>
          </a:xfrm>
          <a:prstGeom prst="rect">
            <a:avLst/>
          </a:prstGeom>
        </p:spPr>
      </p:pic>
      <p:pic>
        <p:nvPicPr>
          <p:cNvPr id="18" name="Graphic 17">
            <a:extLst>
              <a:ext uri="{FF2B5EF4-FFF2-40B4-BE49-F238E27FC236}">
                <a16:creationId xmlns:a16="http://schemas.microsoft.com/office/drawing/2014/main" id="{32E59A3D-E225-A750-3E64-5145F07AD8F9}"/>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t="37422"/>
          <a:stretch/>
        </p:blipFill>
        <p:spPr>
          <a:xfrm>
            <a:off x="6822848" y="0"/>
            <a:ext cx="3037907" cy="1901074"/>
          </a:xfrm>
          <a:prstGeom prst="rect">
            <a:avLst/>
          </a:prstGeom>
        </p:spPr>
      </p:pic>
      <p:pic>
        <p:nvPicPr>
          <p:cNvPr id="19" name="Graphic 18">
            <a:extLst>
              <a:ext uri="{FF2B5EF4-FFF2-40B4-BE49-F238E27FC236}">
                <a16:creationId xmlns:a16="http://schemas.microsoft.com/office/drawing/2014/main" id="{408AF9AA-BC4C-BD1C-C8C8-E43A8197060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35416" r="-5925"/>
          <a:stretch/>
        </p:blipFill>
        <p:spPr>
          <a:xfrm>
            <a:off x="1897763" y="6797"/>
            <a:ext cx="2056761" cy="1743422"/>
          </a:xfrm>
          <a:prstGeom prst="rect">
            <a:avLst/>
          </a:prstGeom>
        </p:spPr>
      </p:pic>
      <p:pic>
        <p:nvPicPr>
          <p:cNvPr id="20" name="Graphic 19">
            <a:extLst>
              <a:ext uri="{FF2B5EF4-FFF2-40B4-BE49-F238E27FC236}">
                <a16:creationId xmlns:a16="http://schemas.microsoft.com/office/drawing/2014/main" id="{194EBD15-0799-908A-42D8-9EFE42EF6D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6506" y="258930"/>
            <a:ext cx="847788" cy="732181"/>
          </a:xfrm>
          <a:prstGeom prst="rect">
            <a:avLst/>
          </a:prstGeom>
        </p:spPr>
      </p:pic>
      <p:pic>
        <p:nvPicPr>
          <p:cNvPr id="21" name="Graphic 20">
            <a:extLst>
              <a:ext uri="{FF2B5EF4-FFF2-40B4-BE49-F238E27FC236}">
                <a16:creationId xmlns:a16="http://schemas.microsoft.com/office/drawing/2014/main" id="{B3926818-CAB0-DD51-D140-32B79F60AF9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914576" y="119743"/>
            <a:ext cx="992511" cy="1010557"/>
          </a:xfrm>
          <a:prstGeom prst="rect">
            <a:avLst/>
          </a:prstGeom>
        </p:spPr>
      </p:pic>
      <p:pic>
        <p:nvPicPr>
          <p:cNvPr id="22" name="Graphic 21">
            <a:extLst>
              <a:ext uri="{FF2B5EF4-FFF2-40B4-BE49-F238E27FC236}">
                <a16:creationId xmlns:a16="http://schemas.microsoft.com/office/drawing/2014/main" id="{E8085B5F-1C2D-E17E-2477-E0B0504A59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40748" y="66020"/>
            <a:ext cx="998241" cy="866121"/>
          </a:xfrm>
          <a:prstGeom prst="rect">
            <a:avLst/>
          </a:prstGeom>
        </p:spPr>
      </p:pic>
      <p:sp>
        <p:nvSpPr>
          <p:cNvPr id="7" name="Text Placeholder 6">
            <a:extLst>
              <a:ext uri="{FF2B5EF4-FFF2-40B4-BE49-F238E27FC236}">
                <a16:creationId xmlns:a16="http://schemas.microsoft.com/office/drawing/2014/main" id="{C2320649-ACD7-42E9-A261-E6ED46ACB452}"/>
              </a:ext>
            </a:extLst>
          </p:cNvPr>
          <p:cNvSpPr>
            <a:spLocks noGrp="1"/>
          </p:cNvSpPr>
          <p:nvPr>
            <p:ph type="body" sz="quarter" idx="13"/>
          </p:nvPr>
        </p:nvSpPr>
        <p:spPr>
          <a:xfrm>
            <a:off x="647904" y="2513813"/>
            <a:ext cx="10858500" cy="1643062"/>
          </a:xfrm>
        </p:spPr>
        <p:txBody>
          <a:bodyPr vert="horz" lIns="91440" tIns="45720" rIns="91440" bIns="45720" rtlCol="0" anchor="b">
            <a:normAutofit/>
          </a:bodyPr>
          <a:lstStyle>
            <a:lvl1pPr marL="0" indent="0" algn="ctr">
              <a:buNone/>
              <a:defRPr lang="en-US" altLang="zh-CN" sz="4400" b="1" smtClean="0">
                <a:solidFill>
                  <a:schemeClr val="accent4"/>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zh-CN" altLang="en-US"/>
              <a:t>单击此处编辑母版文本样式</a:t>
            </a:r>
          </a:p>
        </p:txBody>
      </p:sp>
      <p:sp>
        <p:nvSpPr>
          <p:cNvPr id="23" name="Text Placeholder 22">
            <a:extLst>
              <a:ext uri="{FF2B5EF4-FFF2-40B4-BE49-F238E27FC236}">
                <a16:creationId xmlns:a16="http://schemas.microsoft.com/office/drawing/2014/main" id="{679F5FDF-2C9D-4C4D-AF57-FBD676F1C8EA}"/>
              </a:ext>
            </a:extLst>
          </p:cNvPr>
          <p:cNvSpPr>
            <a:spLocks noGrp="1"/>
          </p:cNvSpPr>
          <p:nvPr>
            <p:ph type="body" sz="quarter" idx="14" hasCustomPrompt="1"/>
          </p:nvPr>
        </p:nvSpPr>
        <p:spPr>
          <a:xfrm>
            <a:off x="673840" y="6065445"/>
            <a:ext cx="5568950"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24" name="Text Placeholder 23">
            <a:extLst>
              <a:ext uri="{FF2B5EF4-FFF2-40B4-BE49-F238E27FC236}">
                <a16:creationId xmlns:a16="http://schemas.microsoft.com/office/drawing/2014/main" id="{ACAA195A-37F0-DFE1-EBD5-3EF567836450}"/>
              </a:ext>
            </a:extLst>
          </p:cNvPr>
          <p:cNvSpPr>
            <a:spLocks noGrp="1"/>
          </p:cNvSpPr>
          <p:nvPr>
            <p:ph type="body" sz="quarter" idx="15" hasCustomPrompt="1"/>
          </p:nvPr>
        </p:nvSpPr>
        <p:spPr>
          <a:xfrm>
            <a:off x="9860755" y="6034088"/>
            <a:ext cx="1615281" cy="316499"/>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Tree>
    <p:extLst>
      <p:ext uri="{BB962C8B-B14F-4D97-AF65-F5344CB8AC3E}">
        <p14:creationId xmlns:p14="http://schemas.microsoft.com/office/powerpoint/2010/main" val="366211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A69B059-B999-3681-70F3-4A7D1A704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130" b="10665"/>
          <a:stretch/>
        </p:blipFill>
        <p:spPr>
          <a:xfrm>
            <a:off x="0" y="5815803"/>
            <a:ext cx="885371" cy="1051268"/>
          </a:xfrm>
          <a:prstGeom prst="rect">
            <a:avLst/>
          </a:prstGeom>
        </p:spPr>
      </p:pic>
      <p:sp>
        <p:nvSpPr>
          <p:cNvPr id="2" name="Title Placeholder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zh-CN" altLang="en-US"/>
              <a:t>单击此处编辑母版标题样式</a:t>
            </a:r>
            <a:endParaRPr lang="zh-CN" altLang="en-US" dirty="0"/>
          </a:p>
        </p:txBody>
      </p:sp>
      <p:sp>
        <p:nvSpPr>
          <p:cNvPr id="3" name="Text Placeholder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Footer Placeholder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a:p>
        </p:txBody>
      </p:sp>
      <p:sp>
        <p:nvSpPr>
          <p:cNvPr id="4" name="Date Placeholder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1A8851F8-DCE4-40A1-A691-D7BF15352AD8}" type="datetimeFigureOut">
              <a:rPr lang="zh-CN" altLang="en-US" smtClean="0"/>
              <a:t>2024/6/1</a:t>
            </a:fld>
            <a:endParaRPr lang="zh-CN" altLang="en-US"/>
          </a:p>
        </p:txBody>
      </p:sp>
      <p:sp>
        <p:nvSpPr>
          <p:cNvPr id="6" name="Slide Number Placeholder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1634D60C-198A-49B0-B8BF-0E0C2C794F8F}" type="slidenum">
              <a:rPr lang="zh-CN" altLang="en-US" smtClean="0"/>
              <a:t>‹#›</a:t>
            </a:fld>
            <a:endParaRPr lang="zh-CN" altLang="en-US"/>
          </a:p>
        </p:txBody>
      </p:sp>
      <p:pic>
        <p:nvPicPr>
          <p:cNvPr id="8" name="Graphic 7">
            <a:extLst>
              <a:ext uri="{FF2B5EF4-FFF2-40B4-BE49-F238E27FC236}">
                <a16:creationId xmlns:a16="http://schemas.microsoft.com/office/drawing/2014/main" id="{9F5AF28A-7F6A-6A0A-2EF0-14A166BB1B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587140">
            <a:off x="10740374" y="201564"/>
            <a:ext cx="740722" cy="754189"/>
          </a:xfrm>
          <a:prstGeom prst="rect">
            <a:avLst/>
          </a:prstGeom>
        </p:spPr>
      </p:pic>
      <p:pic>
        <p:nvPicPr>
          <p:cNvPr id="9" name="Graphic 8">
            <a:extLst>
              <a:ext uri="{FF2B5EF4-FFF2-40B4-BE49-F238E27FC236}">
                <a16:creationId xmlns:a16="http://schemas.microsoft.com/office/drawing/2014/main" id="{8777ACD5-0CDF-A49C-4A45-738BB28ADD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9923" y="497115"/>
            <a:ext cx="869235" cy="754189"/>
          </a:xfrm>
          <a:prstGeom prst="rect">
            <a:avLst/>
          </a:prstGeom>
        </p:spPr>
      </p:pic>
    </p:spTree>
    <p:extLst>
      <p:ext uri="{BB962C8B-B14F-4D97-AF65-F5344CB8AC3E}">
        <p14:creationId xmlns:p14="http://schemas.microsoft.com/office/powerpoint/2010/main" val="3581851074"/>
      </p:ext>
    </p:extLst>
  </p:cSld>
  <p:clrMap bg1="lt1" tx1="dk1" bg2="lt2" tx2="dk2" accent1="accent1" accent2="accent2" accent3="accent3" accent4="accent4" accent5="accent5" accent6="accent6" hlink="hlink" folHlink="folHlink"/>
  <p:sldLayoutIdLst>
    <p:sldLayoutId id="2147483757" r:id="rId1"/>
    <p:sldLayoutId id="2147483759" r:id="rId2"/>
    <p:sldLayoutId id="2147483758" r:id="rId3"/>
    <p:sldLayoutId id="2147483756" r:id="rId4"/>
    <p:sldLayoutId id="2147483760"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lang="zh-CN" altLang="en-US" sz="2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EA891-7072-DCD1-7770-1AE1BFD68F79}"/>
              </a:ext>
            </a:extLst>
          </p:cNvPr>
          <p:cNvSpPr>
            <a:spLocks noGrp="1"/>
          </p:cNvSpPr>
          <p:nvPr>
            <p:ph type="ctrTitle"/>
          </p:nvPr>
        </p:nvSpPr>
        <p:spPr>
          <a:xfrm>
            <a:off x="1020318" y="1776662"/>
            <a:ext cx="10138664" cy="1514838"/>
          </a:xfrm>
        </p:spPr>
        <p:txBody>
          <a:bodyPr/>
          <a:lstStyle/>
          <a:p>
            <a:r>
              <a:rPr lang="zh-CN" altLang="en-US" sz="4800" dirty="0">
                <a:latin typeface="Segoe UI Light" panose="020B0502040204020203" pitchFamily="34" charset="0"/>
                <a:ea typeface="微软雅黑 Light" panose="020B0502040204020203" pitchFamily="34" charset="-122"/>
              </a:rPr>
              <a:t>基于</a:t>
            </a:r>
            <a:r>
              <a:rPr lang="en-US" altLang="zh-CN" sz="4800" dirty="0">
                <a:latin typeface="Segoe UI Light" panose="020B0502040204020203" pitchFamily="34" charset="0"/>
                <a:ea typeface="微软雅黑 Light" panose="020B0502040204020203" pitchFamily="34" charset="-122"/>
              </a:rPr>
              <a:t>UE5</a:t>
            </a:r>
            <a:r>
              <a:rPr lang="zh-CN" altLang="en-US" sz="4800" dirty="0">
                <a:latin typeface="Segoe UI Light" panose="020B0502040204020203" pitchFamily="34" charset="0"/>
                <a:ea typeface="微软雅黑 Light" panose="020B0502040204020203" pitchFamily="34" charset="-122"/>
              </a:rPr>
              <a:t>的辅助弱视儿童康复游戏的设计与实现</a:t>
            </a:r>
          </a:p>
        </p:txBody>
      </p:sp>
      <p:sp>
        <p:nvSpPr>
          <p:cNvPr id="3" name="副标题 2">
            <a:extLst>
              <a:ext uri="{FF2B5EF4-FFF2-40B4-BE49-F238E27FC236}">
                <a16:creationId xmlns:a16="http://schemas.microsoft.com/office/drawing/2014/main" id="{8715A241-2AE4-183A-496E-CA493396503C}"/>
              </a:ext>
            </a:extLst>
          </p:cNvPr>
          <p:cNvSpPr>
            <a:spLocks noGrp="1"/>
          </p:cNvSpPr>
          <p:nvPr>
            <p:ph type="subTitle" idx="1"/>
          </p:nvPr>
        </p:nvSpPr>
        <p:spPr>
          <a:xfrm>
            <a:off x="660400" y="4026505"/>
            <a:ext cx="10858500" cy="535853"/>
          </a:xfrm>
        </p:spPr>
        <p:txBody>
          <a:bodyPr>
            <a:normAutofit/>
          </a:bodyPr>
          <a:lstStyle/>
          <a:p>
            <a:r>
              <a:rPr lang="zh-CN" altLang="en-US" dirty="0">
                <a:latin typeface="Segoe UI Light" panose="020B0502040204020203" pitchFamily="34" charset="0"/>
                <a:ea typeface="微软雅黑 Light" panose="020B0502040204020203" pitchFamily="34" charset="-122"/>
              </a:rPr>
              <a:t>答辩人：佘泳霏              导师：杨惠</a:t>
            </a:r>
          </a:p>
          <a:p>
            <a:r>
              <a:rPr lang="en-US" altLang="zh-CN" dirty="0">
                <a:latin typeface="Segoe UI Light" panose="020B0502040204020203" pitchFamily="34" charset="0"/>
                <a:ea typeface="微软雅黑 Light" panose="020B0502040204020203" pitchFamily="34" charset="-122"/>
              </a:rPr>
              <a:t>               </a:t>
            </a:r>
            <a:r>
              <a:rPr lang="zh-CN" altLang="en-US" dirty="0">
                <a:latin typeface="Segoe UI Light" panose="020B0502040204020203" pitchFamily="34" charset="0"/>
                <a:ea typeface="微软雅黑 Light" panose="020B0502040204020203" pitchFamily="34" charset="-122"/>
              </a:rPr>
              <a:t>学   号：</a:t>
            </a:r>
            <a:r>
              <a:rPr lang="en-US" altLang="zh-CN" dirty="0">
                <a:latin typeface="Segoe UI Light" panose="020B0502040204020203" pitchFamily="34" charset="0"/>
                <a:ea typeface="微软雅黑 Light" panose="020B0502040204020203" pitchFamily="34" charset="-122"/>
              </a:rPr>
              <a:t>2020053003      </a:t>
            </a:r>
            <a:r>
              <a:rPr lang="zh-CN" altLang="en-US" dirty="0">
                <a:latin typeface="Segoe UI Light" panose="020B0502040204020203" pitchFamily="34" charset="0"/>
                <a:ea typeface="微软雅黑 Light" panose="020B0502040204020203" pitchFamily="34" charset="-122"/>
              </a:rPr>
              <a:t>专业：数字媒体技术 </a:t>
            </a:r>
          </a:p>
        </p:txBody>
      </p:sp>
      <p:sp>
        <p:nvSpPr>
          <p:cNvPr id="4" name="文本占位符 3">
            <a:extLst>
              <a:ext uri="{FF2B5EF4-FFF2-40B4-BE49-F238E27FC236}">
                <a16:creationId xmlns:a16="http://schemas.microsoft.com/office/drawing/2014/main" id="{47FFFF9D-B94D-6670-5418-AFF4FAAA4CA3}"/>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3421730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游戏特殊设计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4680100"/>
          </a:xfrm>
        </p:spPr>
        <p:txBody>
          <a:bodyPr>
            <a:normAutofit/>
          </a:bodyPr>
          <a:lstStyle/>
          <a:p>
            <a:pPr>
              <a:lnSpc>
                <a:spcPct val="150000"/>
              </a:lnSpc>
            </a:pPr>
            <a:r>
              <a:rPr lang="zh-CN" altLang="en-US" sz="2400" dirty="0">
                <a:latin typeface="+mn-ea"/>
              </a:rPr>
              <a:t>第一人称作为游戏的主镜头</a:t>
            </a:r>
            <a:endParaRPr lang="en-US" altLang="zh-CN" sz="2400" dirty="0">
              <a:latin typeface="+mn-ea"/>
            </a:endParaRPr>
          </a:p>
          <a:p>
            <a:pPr>
              <a:lnSpc>
                <a:spcPct val="150000"/>
              </a:lnSpc>
            </a:pPr>
            <a:r>
              <a:rPr lang="zh-CN" altLang="en-US" sz="2400" dirty="0">
                <a:latin typeface="+mn-ea"/>
              </a:rPr>
              <a:t>非传统意义上的射击游戏，玩家手中的枪具有多种功效</a:t>
            </a:r>
            <a:endParaRPr lang="en-US" altLang="zh-CN" sz="2400" dirty="0">
              <a:latin typeface="+mn-ea"/>
            </a:endParaRPr>
          </a:p>
          <a:p>
            <a:pPr>
              <a:lnSpc>
                <a:spcPct val="150000"/>
              </a:lnSpc>
            </a:pPr>
            <a:r>
              <a:rPr lang="zh-CN" altLang="en-US" sz="2400" dirty="0">
                <a:latin typeface="+mn-ea"/>
              </a:rPr>
              <a:t>增加传统商业游戏所没有的机制，比如带有光栅材质的物体可以刺激弱视眼</a:t>
            </a:r>
            <a:endParaRPr lang="en-US" altLang="zh-CN" sz="2400" dirty="0">
              <a:latin typeface="+mn-ea"/>
            </a:endParaRPr>
          </a:p>
          <a:p>
            <a:pPr>
              <a:lnSpc>
                <a:spcPct val="150000"/>
              </a:lnSpc>
            </a:pPr>
            <a:endParaRPr lang="zh-CN" altLang="en-US" sz="2400" dirty="0">
              <a:latin typeface="+mn-ea"/>
            </a:endParaRPr>
          </a:p>
        </p:txBody>
      </p:sp>
    </p:spTree>
    <p:extLst>
      <p:ext uri="{BB962C8B-B14F-4D97-AF65-F5344CB8AC3E}">
        <p14:creationId xmlns:p14="http://schemas.microsoft.com/office/powerpoint/2010/main" val="1476952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游戏特殊设计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4680100"/>
          </a:xfrm>
        </p:spPr>
        <p:txBody>
          <a:bodyPr>
            <a:normAutofit/>
          </a:bodyPr>
          <a:lstStyle/>
          <a:p>
            <a:pPr>
              <a:lnSpc>
                <a:spcPct val="150000"/>
              </a:lnSpc>
            </a:pPr>
            <a:r>
              <a:rPr lang="zh-CN" altLang="en-US" sz="2400" dirty="0">
                <a:latin typeface="+mn-ea"/>
              </a:rPr>
              <a:t>需要玩家将游玩重点放到游戏中的不同机关或场景上，故选用第一人称而不是第三人称作为游戏的主镜头</a:t>
            </a:r>
            <a:endParaRPr lang="en-US" altLang="zh-CN" sz="2400" dirty="0">
              <a:latin typeface="+mn-ea"/>
            </a:endParaRPr>
          </a:p>
          <a:p>
            <a:pPr>
              <a:lnSpc>
                <a:spcPct val="150000"/>
              </a:lnSpc>
            </a:pPr>
            <a:r>
              <a:rPr lang="zh-CN" altLang="en-US" sz="2400" dirty="0">
                <a:latin typeface="+mn-ea"/>
              </a:rPr>
              <a:t>为了创造吸引人且简单的游玩环境，本游戏采用的游戏类型是射击游戏，但并不是传统意义上的射击游戏，玩家手中的枪具有多种功效，比如吸入发射物体、操作机关</a:t>
            </a:r>
            <a:endParaRPr lang="en-US" altLang="zh-CN" sz="2400" dirty="0">
              <a:latin typeface="+mn-ea"/>
            </a:endParaRPr>
          </a:p>
          <a:p>
            <a:pPr>
              <a:lnSpc>
                <a:spcPct val="150000"/>
              </a:lnSpc>
            </a:pPr>
            <a:r>
              <a:rPr lang="zh-CN" altLang="en-US" sz="2400" dirty="0">
                <a:latin typeface="+mn-ea"/>
              </a:rPr>
              <a:t>为了将弱视训练融入游戏，游戏中会增加一些传统商业游戏所没有的机制，比如带有光栅材质的物体可以刺激弱视眼</a:t>
            </a:r>
            <a:endParaRPr lang="en-US" altLang="zh-CN" sz="2400" dirty="0">
              <a:latin typeface="+mn-ea"/>
            </a:endParaRPr>
          </a:p>
          <a:p>
            <a:pPr>
              <a:lnSpc>
                <a:spcPct val="150000"/>
              </a:lnSpc>
            </a:pPr>
            <a:endParaRPr lang="zh-CN" altLang="en-US" sz="2400" dirty="0">
              <a:latin typeface="+mn-ea"/>
            </a:endParaRPr>
          </a:p>
        </p:txBody>
      </p:sp>
    </p:spTree>
    <p:extLst>
      <p:ext uri="{BB962C8B-B14F-4D97-AF65-F5344CB8AC3E}">
        <p14:creationId xmlns:p14="http://schemas.microsoft.com/office/powerpoint/2010/main" val="32371735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精细目力训练模块设计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7022000" cy="1936900"/>
          </a:xfrm>
        </p:spPr>
        <p:txBody>
          <a:bodyPr>
            <a:normAutofit/>
          </a:bodyPr>
          <a:lstStyle/>
          <a:p>
            <a:pPr>
              <a:lnSpc>
                <a:spcPct val="150000"/>
              </a:lnSpc>
            </a:pPr>
            <a:r>
              <a:rPr lang="zh-CN" altLang="en-US" sz="2000" dirty="0">
                <a:latin typeface="+mn-ea"/>
              </a:rPr>
              <a:t>红蓝眼镜是提供双眼分视效果的关键。戴上红蓝眼镜后，红色镜片只允许红色光线进入（</a:t>
            </a:r>
            <a:r>
              <a:rPr lang="en-US" altLang="zh-CN" sz="2000" dirty="0">
                <a:latin typeface="+mn-ea"/>
              </a:rPr>
              <a:t>R</a:t>
            </a:r>
            <a:r>
              <a:rPr lang="zh-CN" altLang="en-US" sz="2000" dirty="0">
                <a:latin typeface="+mn-ea"/>
              </a:rPr>
              <a:t>通道），过滤掉绿色和蓝色（</a:t>
            </a:r>
            <a:r>
              <a:rPr lang="en-US" altLang="zh-CN" sz="2000" dirty="0">
                <a:latin typeface="+mn-ea"/>
              </a:rPr>
              <a:t>G</a:t>
            </a:r>
            <a:r>
              <a:rPr lang="zh-CN" altLang="en-US" sz="2000" dirty="0">
                <a:latin typeface="+mn-ea"/>
              </a:rPr>
              <a:t>、</a:t>
            </a:r>
            <a:r>
              <a:rPr lang="en-US" altLang="zh-CN" sz="2000" dirty="0">
                <a:latin typeface="+mn-ea"/>
              </a:rPr>
              <a:t>B</a:t>
            </a:r>
            <a:r>
              <a:rPr lang="zh-CN" altLang="en-US" sz="2000" dirty="0">
                <a:latin typeface="+mn-ea"/>
              </a:rPr>
              <a:t>通道）；蓝色镜片只允许绿色和蓝色光线进入，过滤掉红色。</a:t>
            </a:r>
            <a:endParaRPr lang="en-US" altLang="zh-CN" sz="2000" dirty="0">
              <a:latin typeface="+mn-ea"/>
            </a:endParaRPr>
          </a:p>
        </p:txBody>
      </p:sp>
      <p:pic>
        <p:nvPicPr>
          <p:cNvPr id="4" name="图片 3">
            <a:extLst>
              <a:ext uri="{FF2B5EF4-FFF2-40B4-BE49-F238E27FC236}">
                <a16:creationId xmlns:a16="http://schemas.microsoft.com/office/drawing/2014/main" id="{4E9E2EDE-0B75-0C60-87AC-FC8ED0CD9E14}"/>
              </a:ext>
            </a:extLst>
          </p:cNvPr>
          <p:cNvPicPr>
            <a:picLocks noChangeAspect="1"/>
          </p:cNvPicPr>
          <p:nvPr/>
        </p:nvPicPr>
        <p:blipFill>
          <a:blip r:embed="rId3" cstate="print">
            <a:extLst>
              <a:ext uri="{28A0092B-C50C-407E-A947-70E740481C1C}">
                <a14:useLocalDpi xmlns:a14="http://schemas.microsoft.com/office/drawing/2010/main" val="0"/>
              </a:ext>
            </a:extLst>
          </a:blip>
          <a:srcRect l="13741" t="12794" r="8507" b="12951"/>
          <a:stretch>
            <a:fillRect/>
          </a:stretch>
        </p:blipFill>
        <p:spPr>
          <a:xfrm>
            <a:off x="7932000" y="1268170"/>
            <a:ext cx="4098925" cy="2202180"/>
          </a:xfrm>
          <a:prstGeom prst="rect">
            <a:avLst/>
          </a:prstGeom>
          <a:noFill/>
          <a:ln>
            <a:noFill/>
          </a:ln>
        </p:spPr>
      </p:pic>
      <p:sp>
        <p:nvSpPr>
          <p:cNvPr id="6" name="内容占位符 2">
            <a:extLst>
              <a:ext uri="{FF2B5EF4-FFF2-40B4-BE49-F238E27FC236}">
                <a16:creationId xmlns:a16="http://schemas.microsoft.com/office/drawing/2014/main" id="{89DAE367-D433-0AD1-BCA4-9F3E8068859F}"/>
              </a:ext>
            </a:extLst>
          </p:cNvPr>
          <p:cNvSpPr txBox="1">
            <a:spLocks/>
          </p:cNvSpPr>
          <p:nvPr/>
        </p:nvSpPr>
        <p:spPr>
          <a:xfrm>
            <a:off x="630674" y="3572300"/>
            <a:ext cx="11242125" cy="193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mn-ea"/>
              </a:rPr>
              <a:t>游戏中的需要精细观察的部分会只保留</a:t>
            </a:r>
            <a:r>
              <a:rPr lang="en-US" altLang="zh-CN" sz="2000" dirty="0">
                <a:latin typeface="+mn-ea"/>
              </a:rPr>
              <a:t>R</a:t>
            </a:r>
            <a:r>
              <a:rPr lang="zh-CN" altLang="en-US" sz="2000" dirty="0">
                <a:latin typeface="+mn-ea"/>
              </a:rPr>
              <a:t>通道，玩家必须将红色镜片置于弱视眼，以便让玩家只能用弱视眼去观察精细任务。</a:t>
            </a:r>
            <a:endParaRPr lang="en-US" altLang="zh-CN" sz="2000" dirty="0">
              <a:latin typeface="+mn-ea"/>
            </a:endParaRPr>
          </a:p>
          <a:p>
            <a:pPr>
              <a:lnSpc>
                <a:spcPct val="150000"/>
              </a:lnSpc>
            </a:pPr>
            <a:r>
              <a:rPr lang="zh-CN" altLang="en-US" sz="2000" dirty="0">
                <a:latin typeface="+mn-ea"/>
              </a:rPr>
              <a:t>本模块包含的玩法有形状识别、小球内容识别和快速反应事件。</a:t>
            </a:r>
            <a:endParaRPr lang="en-US" altLang="zh-CN" sz="2000" dirty="0">
              <a:latin typeface="+mn-ea"/>
            </a:endParaRPr>
          </a:p>
        </p:txBody>
      </p:sp>
    </p:spTree>
    <p:extLst>
      <p:ext uri="{BB962C8B-B14F-4D97-AF65-F5344CB8AC3E}">
        <p14:creationId xmlns:p14="http://schemas.microsoft.com/office/powerpoint/2010/main" val="404133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精细目力训练模块设计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17" name="图片 16">
            <a:extLst>
              <a:ext uri="{FF2B5EF4-FFF2-40B4-BE49-F238E27FC236}">
                <a16:creationId xmlns:a16="http://schemas.microsoft.com/office/drawing/2014/main" id="{59CFD041-982F-1C50-DB60-F6012A5511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041"/>
          <a:stretch/>
        </p:blipFill>
        <p:spPr bwMode="auto">
          <a:xfrm>
            <a:off x="6372225" y="3527470"/>
            <a:ext cx="2270655" cy="2571418"/>
          </a:xfrm>
          <a:prstGeom prst="rect">
            <a:avLst/>
          </a:prstGeom>
          <a:noFill/>
          <a:ln>
            <a:noFill/>
          </a:ln>
          <a:extLst>
            <a:ext uri="{53640926-AAD7-44D8-BBD7-CCE9431645EC}">
              <a14:shadowObscured xmlns:a14="http://schemas.microsoft.com/office/drawing/2010/main"/>
            </a:ext>
          </a:extLst>
        </p:spPr>
      </p:pic>
      <p:pic>
        <p:nvPicPr>
          <p:cNvPr id="18" name="图片 17">
            <a:extLst>
              <a:ext uri="{FF2B5EF4-FFF2-40B4-BE49-F238E27FC236}">
                <a16:creationId xmlns:a16="http://schemas.microsoft.com/office/drawing/2014/main" id="{C7B471C5-6ECE-58CA-1A7D-3C04D647880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14133"/>
          <a:stretch/>
        </p:blipFill>
        <p:spPr bwMode="auto">
          <a:xfrm>
            <a:off x="9364134" y="3513455"/>
            <a:ext cx="2270654" cy="2599449"/>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9A9F8FCC-5500-7F9A-4A0F-7266E08E89AD}"/>
              </a:ext>
            </a:extLst>
          </p:cNvPr>
          <p:cNvPicPr>
            <a:picLocks noChangeAspect="1"/>
          </p:cNvPicPr>
          <p:nvPr/>
        </p:nvPicPr>
        <p:blipFill rotWithShape="1">
          <a:blip r:embed="rId5"/>
          <a:srcRect t="10090"/>
          <a:stretch/>
        </p:blipFill>
        <p:spPr bwMode="auto">
          <a:xfrm>
            <a:off x="7577879" y="615526"/>
            <a:ext cx="2780030" cy="2037080"/>
          </a:xfrm>
          <a:prstGeom prst="rect">
            <a:avLst/>
          </a:prstGeom>
          <a:ln>
            <a:noFill/>
          </a:ln>
          <a:extLst>
            <a:ext uri="{53640926-AAD7-44D8-BBD7-CCE9431645EC}">
              <a14:shadowObscured xmlns:a14="http://schemas.microsoft.com/office/drawing/2010/main"/>
            </a:ext>
          </a:extLst>
        </p:spPr>
      </p:pic>
      <p:sp>
        <p:nvSpPr>
          <p:cNvPr id="20" name="内容占位符 2">
            <a:extLst>
              <a:ext uri="{FF2B5EF4-FFF2-40B4-BE49-F238E27FC236}">
                <a16:creationId xmlns:a16="http://schemas.microsoft.com/office/drawing/2014/main" id="{E4336C54-5C24-B901-4E42-D19865B50F42}"/>
              </a:ext>
            </a:extLst>
          </p:cNvPr>
          <p:cNvSpPr>
            <a:spLocks noGrp="1"/>
          </p:cNvSpPr>
          <p:nvPr>
            <p:ph idx="1"/>
          </p:nvPr>
        </p:nvSpPr>
        <p:spPr>
          <a:xfrm>
            <a:off x="660400" y="1130300"/>
            <a:ext cx="4758267" cy="4982604"/>
          </a:xfrm>
        </p:spPr>
        <p:txBody>
          <a:bodyPr>
            <a:normAutofit/>
          </a:bodyPr>
          <a:lstStyle/>
          <a:p>
            <a:pPr>
              <a:lnSpc>
                <a:spcPct val="150000"/>
              </a:lnSpc>
            </a:pPr>
            <a:r>
              <a:rPr lang="zh-CN" altLang="en-US" sz="2000" dirty="0">
                <a:latin typeface="+mn-ea"/>
              </a:rPr>
              <a:t>本游戏将需要精细目力锻炼的物体只保留了红色通道，</a:t>
            </a:r>
            <a:r>
              <a:rPr lang="en-US" altLang="zh-CN" sz="2000" dirty="0">
                <a:latin typeface="+mn-ea"/>
              </a:rPr>
              <a:t>RGB</a:t>
            </a:r>
            <a:r>
              <a:rPr lang="zh-CN" altLang="en-US" sz="2000" dirty="0">
                <a:latin typeface="+mn-ea"/>
              </a:rPr>
              <a:t>值为</a:t>
            </a:r>
            <a:r>
              <a:rPr lang="en-US" altLang="zh-CN" sz="2000" dirty="0">
                <a:latin typeface="+mn-ea"/>
              </a:rPr>
              <a:t>(255,0,0)</a:t>
            </a:r>
          </a:p>
          <a:p>
            <a:pPr>
              <a:lnSpc>
                <a:spcPct val="150000"/>
              </a:lnSpc>
            </a:pPr>
            <a:r>
              <a:rPr lang="zh-CN" altLang="en-US" sz="2000" dirty="0">
                <a:latin typeface="+mn-ea"/>
              </a:rPr>
              <a:t>如右图所示，小球悬浮显示的答案用的红色字体，当戴上红蓝眼镜之后，只有红色镜片能看清字体。</a:t>
            </a:r>
            <a:endParaRPr lang="en-US" altLang="zh-CN" sz="2000" dirty="0">
              <a:latin typeface="+mn-ea"/>
            </a:endParaRPr>
          </a:p>
          <a:p>
            <a:pPr>
              <a:lnSpc>
                <a:spcPct val="150000"/>
              </a:lnSpc>
            </a:pPr>
            <a:r>
              <a:rPr lang="zh-CN" altLang="en-US" sz="2000" dirty="0">
                <a:latin typeface="+mn-ea"/>
              </a:rPr>
              <a:t>将弱视眼置于红色镜片，会强迫弱视眼去仔细识别小球文字。这样可实现既能同时用双眼训练，又能让弱视眼特殊训练的效果。</a:t>
            </a:r>
            <a:endParaRPr lang="en-US" altLang="zh-CN" sz="2000" dirty="0">
              <a:latin typeface="+mn-ea"/>
            </a:endParaRPr>
          </a:p>
        </p:txBody>
      </p:sp>
    </p:spTree>
    <p:extLst>
      <p:ext uri="{BB962C8B-B14F-4D97-AF65-F5344CB8AC3E}">
        <p14:creationId xmlns:p14="http://schemas.microsoft.com/office/powerpoint/2010/main" val="33955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立体视训练模块设计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5637600" y="1130300"/>
            <a:ext cx="5637600" cy="4680100"/>
          </a:xfrm>
        </p:spPr>
        <p:txBody>
          <a:bodyPr>
            <a:normAutofit/>
          </a:bodyPr>
          <a:lstStyle/>
          <a:p>
            <a:pPr>
              <a:lnSpc>
                <a:spcPct val="150000"/>
              </a:lnSpc>
            </a:pPr>
            <a:r>
              <a:rPr lang="zh-CN" altLang="en-US" sz="2000" dirty="0">
                <a:latin typeface="+mn-ea"/>
              </a:rPr>
              <a:t>双眼视觉是指我们两只眼睛各自观察到的事物虽然会有重叠区域，但还是可以感知单一三维物象，两眼只会输出一个成像。</a:t>
            </a:r>
            <a:endParaRPr lang="en-US" altLang="zh-CN" sz="2000" dirty="0">
              <a:latin typeface="+mn-ea"/>
            </a:endParaRPr>
          </a:p>
          <a:p>
            <a:pPr>
              <a:lnSpc>
                <a:spcPct val="150000"/>
              </a:lnSpc>
            </a:pPr>
            <a:r>
              <a:rPr lang="zh-CN" altLang="en-US" sz="2000" dirty="0">
                <a:latin typeface="+mn-ea"/>
              </a:rPr>
              <a:t>双眼视觉可分三个阶段，分别是同时视、融合功能和立体视觉。</a:t>
            </a:r>
            <a:endParaRPr lang="en-US" altLang="zh-CN" sz="2000" dirty="0">
              <a:latin typeface="+mn-ea"/>
            </a:endParaRPr>
          </a:p>
          <a:p>
            <a:pPr>
              <a:lnSpc>
                <a:spcPct val="150000"/>
              </a:lnSpc>
            </a:pPr>
            <a:r>
              <a:rPr lang="zh-CN" altLang="en-US" sz="2000" dirty="0">
                <a:latin typeface="+mn-ea"/>
              </a:rPr>
              <a:t>研究表明，看互补色</a:t>
            </a:r>
            <a:r>
              <a:rPr lang="en-US" altLang="zh-CN" sz="2000" dirty="0">
                <a:latin typeface="+mn-ea"/>
              </a:rPr>
              <a:t>3D</a:t>
            </a:r>
            <a:r>
              <a:rPr lang="zh-CN" altLang="en-US" sz="2000" dirty="0">
                <a:latin typeface="+mn-ea"/>
              </a:rPr>
              <a:t>景象可以帮助弱视儿童改善双眼视觉（见论文）。</a:t>
            </a:r>
            <a:endParaRPr lang="en-US" altLang="zh-CN" sz="2000" dirty="0">
              <a:latin typeface="+mn-ea"/>
            </a:endParaRPr>
          </a:p>
          <a:p>
            <a:pPr>
              <a:lnSpc>
                <a:spcPct val="150000"/>
              </a:lnSpc>
            </a:pPr>
            <a:r>
              <a:rPr lang="zh-CN" altLang="en-US" sz="2000" dirty="0">
                <a:latin typeface="+mn-ea"/>
              </a:rPr>
              <a:t>游戏创新性的实现了</a:t>
            </a:r>
            <a:r>
              <a:rPr lang="en-US" altLang="zh-CN" sz="2000" dirty="0">
                <a:latin typeface="+mn-ea"/>
              </a:rPr>
              <a:t>3D</a:t>
            </a:r>
            <a:r>
              <a:rPr lang="zh-CN" altLang="en-US" sz="2000" dirty="0">
                <a:latin typeface="+mn-ea"/>
              </a:rPr>
              <a:t>游戏的立体影片效果。</a:t>
            </a:r>
          </a:p>
        </p:txBody>
      </p:sp>
      <p:pic>
        <p:nvPicPr>
          <p:cNvPr id="5" name="图片 4">
            <a:extLst>
              <a:ext uri="{FF2B5EF4-FFF2-40B4-BE49-F238E27FC236}">
                <a16:creationId xmlns:a16="http://schemas.microsoft.com/office/drawing/2014/main" id="{FDE9898A-B094-67DD-0CCC-39745519507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1374" y="1130300"/>
            <a:ext cx="5077826" cy="4144603"/>
          </a:xfrm>
          <a:prstGeom prst="rect">
            <a:avLst/>
          </a:prstGeom>
        </p:spPr>
      </p:pic>
    </p:spTree>
    <p:extLst>
      <p:ext uri="{BB962C8B-B14F-4D97-AF65-F5344CB8AC3E}">
        <p14:creationId xmlns:p14="http://schemas.microsoft.com/office/powerpoint/2010/main" val="419285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立体视训练模块设计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7" name="图片 6">
            <a:extLst>
              <a:ext uri="{FF2B5EF4-FFF2-40B4-BE49-F238E27FC236}">
                <a16:creationId xmlns:a16="http://schemas.microsoft.com/office/drawing/2014/main" id="{1B6513E5-4AEE-1AEF-C1AA-0D971A021AAF}"/>
              </a:ext>
            </a:extLst>
          </p:cNvPr>
          <p:cNvPicPr>
            <a:picLocks noChangeAspect="1"/>
          </p:cNvPicPr>
          <p:nvPr/>
        </p:nvPicPr>
        <p:blipFill>
          <a:blip r:embed="rId3"/>
          <a:stretch>
            <a:fillRect/>
          </a:stretch>
        </p:blipFill>
        <p:spPr>
          <a:xfrm>
            <a:off x="507215" y="1725630"/>
            <a:ext cx="5826890" cy="3095141"/>
          </a:xfrm>
          <a:prstGeom prst="rect">
            <a:avLst/>
          </a:prstGeom>
        </p:spPr>
      </p:pic>
      <p:sp>
        <p:nvSpPr>
          <p:cNvPr id="8" name="内容占位符 2">
            <a:extLst>
              <a:ext uri="{FF2B5EF4-FFF2-40B4-BE49-F238E27FC236}">
                <a16:creationId xmlns:a16="http://schemas.microsoft.com/office/drawing/2014/main" id="{CB96E789-4304-8E3B-6283-1F0809FFA007}"/>
              </a:ext>
            </a:extLst>
          </p:cNvPr>
          <p:cNvSpPr>
            <a:spLocks noGrp="1"/>
          </p:cNvSpPr>
          <p:nvPr>
            <p:ph idx="1"/>
          </p:nvPr>
        </p:nvSpPr>
        <p:spPr>
          <a:xfrm>
            <a:off x="6926518" y="1028700"/>
            <a:ext cx="4758267" cy="4982604"/>
          </a:xfrm>
        </p:spPr>
        <p:txBody>
          <a:bodyPr>
            <a:normAutofit/>
          </a:bodyPr>
          <a:lstStyle/>
          <a:p>
            <a:pPr>
              <a:lnSpc>
                <a:spcPct val="150000"/>
              </a:lnSpc>
            </a:pPr>
            <a:r>
              <a:rPr lang="zh-CN" altLang="en-US" sz="2000" kern="100" dirty="0">
                <a:latin typeface="+mn-ea"/>
                <a:cs typeface="Times New Roman" panose="02020603050405020304" pitchFamily="18" charset="0"/>
              </a:rPr>
              <a:t>本游戏创新性的实现了</a:t>
            </a:r>
            <a:r>
              <a:rPr lang="en-US" altLang="zh-CN" sz="2000" kern="100" dirty="0">
                <a:latin typeface="+mn-ea"/>
                <a:cs typeface="Times New Roman" panose="02020603050405020304" pitchFamily="18" charset="0"/>
              </a:rPr>
              <a:t>3D</a:t>
            </a:r>
            <a:r>
              <a:rPr lang="zh-CN" altLang="en-US" sz="2000" kern="100" dirty="0">
                <a:latin typeface="+mn-ea"/>
                <a:cs typeface="Times New Roman" panose="02020603050405020304" pitchFamily="18" charset="0"/>
              </a:rPr>
              <a:t>游戏的立体影片效果，利用红青互补色的原理，编写独特的相机后处理材质，将游戏世界中每个物体的红色光通道向左偏移，将青色光（蓝色和绿色）通道向右偏移，通过精调参数，就可以戴上红蓝眼镜实现更加立体的效果。</a:t>
            </a:r>
            <a:endParaRPr lang="en-US" altLang="zh-CN" sz="2000" kern="100" dirty="0">
              <a:latin typeface="+mn-ea"/>
              <a:cs typeface="Times New Roman" panose="02020603050405020304" pitchFamily="18" charset="0"/>
            </a:endParaRPr>
          </a:p>
          <a:p>
            <a:pPr>
              <a:lnSpc>
                <a:spcPct val="150000"/>
              </a:lnSpc>
            </a:pPr>
            <a:r>
              <a:rPr lang="zh-CN" altLang="zh-CN" dirty="0"/>
              <a:t>由于不是每个弱视儿童都患有立体视觉障碍，故此功能放在设置菜单按需开启。</a:t>
            </a:r>
          </a:p>
        </p:txBody>
      </p:sp>
    </p:spTree>
    <p:extLst>
      <p:ext uri="{BB962C8B-B14F-4D97-AF65-F5344CB8AC3E}">
        <p14:creationId xmlns:p14="http://schemas.microsoft.com/office/powerpoint/2010/main" val="108028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光栅视训练模块设计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4924800" y="1618800"/>
            <a:ext cx="6854400" cy="4278000"/>
          </a:xfrm>
        </p:spPr>
        <p:txBody>
          <a:bodyPr>
            <a:normAutofit/>
          </a:bodyPr>
          <a:lstStyle/>
          <a:p>
            <a:pPr>
              <a:lnSpc>
                <a:spcPct val="150000"/>
              </a:lnSpc>
            </a:pPr>
            <a:r>
              <a:rPr lang="zh-CN" altLang="en-US" sz="2000" dirty="0">
                <a:latin typeface="+mn-ea"/>
              </a:rPr>
              <a:t>早在</a:t>
            </a:r>
            <a:r>
              <a:rPr lang="en-US" altLang="zh-CN" sz="2000" dirty="0">
                <a:latin typeface="+mn-ea"/>
              </a:rPr>
              <a:t>1978</a:t>
            </a:r>
            <a:r>
              <a:rPr lang="zh-CN" altLang="en-US" sz="2000" dirty="0">
                <a:latin typeface="+mn-ea"/>
              </a:rPr>
              <a:t>年就有研究者提出了一种光栅弱视治疗装置。</a:t>
            </a:r>
            <a:endParaRPr lang="en-US" altLang="zh-CN" sz="2000" dirty="0">
              <a:latin typeface="+mn-ea"/>
            </a:endParaRPr>
          </a:p>
          <a:p>
            <a:pPr>
              <a:lnSpc>
                <a:spcPct val="150000"/>
              </a:lnSpc>
            </a:pPr>
            <a:r>
              <a:rPr lang="zh-CN" altLang="en-US" sz="2000" dirty="0">
                <a:latin typeface="+mn-ea"/>
              </a:rPr>
              <a:t>将高对比度的黑白条纹光栅放在患者的弱视眼前旋转，同时让患者进行视觉集中的注意力任务，结果表示在</a:t>
            </a:r>
            <a:r>
              <a:rPr lang="en-US" altLang="zh-CN" sz="2000" dirty="0">
                <a:latin typeface="+mn-ea"/>
              </a:rPr>
              <a:t>96%</a:t>
            </a:r>
            <a:r>
              <a:rPr lang="zh-CN" altLang="en-US" sz="2000" dirty="0">
                <a:latin typeface="+mn-ea"/>
              </a:rPr>
              <a:t>的患者视力都有所改善，这种治疗方法称为</a:t>
            </a:r>
            <a:r>
              <a:rPr lang="en-US" altLang="zh-CN" sz="2000" dirty="0">
                <a:latin typeface="+mn-ea"/>
              </a:rPr>
              <a:t>CAM</a:t>
            </a:r>
            <a:r>
              <a:rPr lang="zh-CN" altLang="en-US" sz="2000" dirty="0">
                <a:latin typeface="+mn-ea"/>
              </a:rPr>
              <a:t>训练。</a:t>
            </a:r>
            <a:endParaRPr lang="en-US" altLang="zh-CN" sz="2000" dirty="0">
              <a:latin typeface="+mn-ea"/>
            </a:endParaRPr>
          </a:p>
          <a:p>
            <a:pPr>
              <a:lnSpc>
                <a:spcPct val="150000"/>
              </a:lnSpc>
            </a:pPr>
            <a:r>
              <a:rPr lang="zh-CN" altLang="en-US" sz="2000" dirty="0">
                <a:latin typeface="+mn-ea"/>
              </a:rPr>
              <a:t>游戏加入了快速反应事件（</a:t>
            </a:r>
            <a:r>
              <a:rPr lang="en-US" altLang="zh-CN" sz="2000" dirty="0">
                <a:latin typeface="+mn-ea"/>
              </a:rPr>
              <a:t>QTE</a:t>
            </a:r>
            <a:r>
              <a:rPr lang="zh-CN" altLang="en-US" sz="2000" dirty="0">
                <a:latin typeface="+mn-ea"/>
              </a:rPr>
              <a:t>），这是一种根据短暂的画面指示输入指令的游戏方式，同时出现</a:t>
            </a:r>
            <a:r>
              <a:rPr lang="en-US" altLang="zh-CN" sz="2000" dirty="0">
                <a:latin typeface="+mn-ea"/>
              </a:rPr>
              <a:t>QTE</a:t>
            </a:r>
            <a:r>
              <a:rPr lang="zh-CN" altLang="en-US" sz="2000" dirty="0">
                <a:latin typeface="+mn-ea"/>
              </a:rPr>
              <a:t>时会附带不断旋转黑白光栅背景。</a:t>
            </a:r>
          </a:p>
        </p:txBody>
      </p:sp>
      <p:pic>
        <p:nvPicPr>
          <p:cNvPr id="9" name="图片 8" descr="背景图案&#10;&#10;描述已自动生成">
            <a:extLst>
              <a:ext uri="{FF2B5EF4-FFF2-40B4-BE49-F238E27FC236}">
                <a16:creationId xmlns:a16="http://schemas.microsoft.com/office/drawing/2014/main" id="{7852E664-C310-27D7-5959-5EED86C51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618800"/>
            <a:ext cx="3810000" cy="3810000"/>
          </a:xfrm>
          <a:prstGeom prst="rect">
            <a:avLst/>
          </a:prstGeom>
        </p:spPr>
      </p:pic>
    </p:spTree>
    <p:extLst>
      <p:ext uri="{BB962C8B-B14F-4D97-AF65-F5344CB8AC3E}">
        <p14:creationId xmlns:p14="http://schemas.microsoft.com/office/powerpoint/2010/main" val="4117402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光栅视训练模块设计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6" name="图片 5" descr="图片包含 建筑, 户外, 摩托车, 街道&#10;&#10;描述已自动生成">
            <a:extLst>
              <a:ext uri="{FF2B5EF4-FFF2-40B4-BE49-F238E27FC236}">
                <a16:creationId xmlns:a16="http://schemas.microsoft.com/office/drawing/2014/main" id="{C8375190-3838-837E-CAB8-B94A70873D1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9015" y="1696729"/>
            <a:ext cx="5845138" cy="3464542"/>
          </a:xfrm>
          <a:prstGeom prst="rect">
            <a:avLst/>
          </a:prstGeom>
          <a:noFill/>
          <a:ln>
            <a:noFill/>
          </a:ln>
        </p:spPr>
      </p:pic>
      <p:sp>
        <p:nvSpPr>
          <p:cNvPr id="7" name="内容占位符 2">
            <a:extLst>
              <a:ext uri="{FF2B5EF4-FFF2-40B4-BE49-F238E27FC236}">
                <a16:creationId xmlns:a16="http://schemas.microsoft.com/office/drawing/2014/main" id="{53CF3809-F057-F1FB-B09E-DDA537909802}"/>
              </a:ext>
            </a:extLst>
          </p:cNvPr>
          <p:cNvSpPr>
            <a:spLocks noGrp="1"/>
          </p:cNvSpPr>
          <p:nvPr>
            <p:ph idx="1"/>
          </p:nvPr>
        </p:nvSpPr>
        <p:spPr>
          <a:xfrm>
            <a:off x="290606" y="1116853"/>
            <a:ext cx="4758267" cy="4982604"/>
          </a:xfrm>
        </p:spPr>
        <p:txBody>
          <a:bodyPr>
            <a:normAutofit/>
          </a:bodyPr>
          <a:lstStyle/>
          <a:p>
            <a:pPr>
              <a:lnSpc>
                <a:spcPct val="150000"/>
              </a:lnSpc>
            </a:pPr>
            <a:r>
              <a:rPr lang="zh-CN" altLang="en-US" sz="2000" dirty="0">
                <a:latin typeface="+mn-ea"/>
              </a:rPr>
              <a:t>游戏加入了快速反应事件（</a:t>
            </a:r>
            <a:r>
              <a:rPr lang="en-US" altLang="zh-CN" sz="2000" dirty="0">
                <a:latin typeface="+mn-ea"/>
              </a:rPr>
              <a:t>QTE</a:t>
            </a:r>
            <a:r>
              <a:rPr lang="zh-CN" altLang="en-US" sz="2000" dirty="0">
                <a:latin typeface="+mn-ea"/>
              </a:rPr>
              <a:t>），这是一种根据短暂的画面指示输入指令的游戏方式，结果会根据玩家输入指令对错而不同。</a:t>
            </a:r>
            <a:endParaRPr lang="en-US" altLang="zh-CN" sz="2000" dirty="0">
              <a:latin typeface="+mn-ea"/>
            </a:endParaRPr>
          </a:p>
          <a:p>
            <a:pPr>
              <a:lnSpc>
                <a:spcPct val="150000"/>
              </a:lnSpc>
            </a:pPr>
            <a:r>
              <a:rPr lang="zh-CN" altLang="en-US" sz="2000" dirty="0">
                <a:latin typeface="+mn-ea"/>
              </a:rPr>
              <a:t>如右图是在</a:t>
            </a:r>
            <a:r>
              <a:rPr lang="en-US" altLang="zh-CN" sz="2000" dirty="0">
                <a:latin typeface="+mn-ea"/>
              </a:rPr>
              <a:t>QTE</a:t>
            </a:r>
            <a:r>
              <a:rPr lang="zh-CN" altLang="en-US" sz="2000" dirty="0">
                <a:latin typeface="+mn-ea"/>
              </a:rPr>
              <a:t>发生时的游玩画面，画面中央会出现不断旋转黑白光栅图片，图片中央带有需要按下的按键，并且按键的颜色是红色，只有红色镜片能看清，这样也达到了专门锻炼弱视眼的效果。</a:t>
            </a:r>
            <a:endParaRPr lang="en-US" altLang="zh-CN" sz="2000" dirty="0">
              <a:latin typeface="+mn-ea"/>
            </a:endParaRPr>
          </a:p>
        </p:txBody>
      </p:sp>
    </p:spTree>
    <p:extLst>
      <p:ext uri="{BB962C8B-B14F-4D97-AF65-F5344CB8AC3E}">
        <p14:creationId xmlns:p14="http://schemas.microsoft.com/office/powerpoint/2010/main" val="72844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弱视游戏</a:t>
            </a:r>
            <a:r>
              <a:rPr lang="zh-CN" altLang="en-US" kern="100" dirty="0">
                <a:latin typeface="Segoe UI Light" panose="020B0502040204020203" pitchFamily="34" charset="0"/>
                <a:ea typeface="微软雅黑 Light" panose="020B0502040204020203" pitchFamily="34" charset="-122"/>
                <a:cs typeface="Times New Roman" panose="02020603050405020304" pitchFamily="18" charset="0"/>
              </a:rPr>
              <a:t>的</a:t>
            </a:r>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实现</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056405" cy="2383991"/>
          </a:xfrm>
        </p:spPr>
        <p:txBody>
          <a:bodyPr>
            <a:normAutofit/>
          </a:bodyPr>
          <a:lstStyle/>
          <a:p>
            <a:r>
              <a:rPr lang="zh-CN" altLang="en-US" sz="1800" kern="100" dirty="0">
                <a:latin typeface="Segoe UI Light" panose="020B0502040204020203" pitchFamily="34" charset="0"/>
                <a:ea typeface="微软雅黑 Light" panose="020B0502040204020203" pitchFamily="34" charset="-122"/>
                <a:cs typeface="Times New Roman" panose="02020603050405020304" pitchFamily="18" charset="0"/>
              </a:rPr>
              <a:t>代码度量、角色功能、输入系统、武器系统、问答机制</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63611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代码度量</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1350682"/>
          </a:xfrm>
        </p:spPr>
        <p:txBody>
          <a:bodyPr>
            <a:normAutofit/>
          </a:bodyPr>
          <a:lstStyle/>
          <a:p>
            <a:pPr>
              <a:lnSpc>
                <a:spcPct val="150000"/>
              </a:lnSpc>
            </a:pPr>
            <a:r>
              <a:rPr lang="zh-CN" altLang="en-US" sz="2400" kern="100" dirty="0">
                <a:latin typeface="+mn-ea"/>
                <a:cs typeface="Times New Roman" panose="02020603050405020304" pitchFamily="18" charset="0"/>
              </a:rPr>
              <a:t>使用正则表达式</a:t>
            </a:r>
            <a:r>
              <a:rPr lang="en-US" altLang="zh-CN" sz="2400" kern="100" dirty="0">
                <a:solidFill>
                  <a:srgbClr val="FF0000"/>
                </a:solidFill>
                <a:latin typeface="+mn-ea"/>
                <a:cs typeface="Times New Roman" panose="02020603050405020304" pitchFamily="18" charset="0"/>
              </a:rPr>
              <a:t>(^b*[^:b#/]+.*$)</a:t>
            </a:r>
            <a:r>
              <a:rPr lang="zh-CN" altLang="en-US" sz="2400" kern="100" dirty="0">
                <a:latin typeface="+mn-ea"/>
                <a:cs typeface="Times New Roman" panose="02020603050405020304" pitchFamily="18" charset="0"/>
              </a:rPr>
              <a:t>检测代码行数为</a:t>
            </a:r>
            <a:r>
              <a:rPr lang="en-US" altLang="zh-CN" sz="2400" kern="100" dirty="0">
                <a:latin typeface="+mn-ea"/>
                <a:cs typeface="Times New Roman" panose="02020603050405020304" pitchFamily="18" charset="0"/>
              </a:rPr>
              <a:t>8534</a:t>
            </a:r>
            <a:r>
              <a:rPr lang="zh-CN" altLang="en-US" sz="2400" kern="100" dirty="0">
                <a:latin typeface="+mn-ea"/>
                <a:cs typeface="Times New Roman" panose="02020603050405020304" pitchFamily="18" charset="0"/>
              </a:rPr>
              <a:t>行，结果限定了项目范围，排除了</a:t>
            </a:r>
            <a:r>
              <a:rPr lang="en-US" altLang="zh-CN" sz="2400" kern="100" dirty="0">
                <a:latin typeface="+mn-ea"/>
                <a:cs typeface="Times New Roman" panose="02020603050405020304" pitchFamily="18" charset="0"/>
              </a:rPr>
              <a:t>UE5</a:t>
            </a:r>
            <a:r>
              <a:rPr lang="zh-CN" altLang="en-US" sz="2400" kern="100" dirty="0">
                <a:latin typeface="+mn-ea"/>
                <a:cs typeface="Times New Roman" panose="02020603050405020304" pitchFamily="18" charset="0"/>
              </a:rPr>
              <a:t>代码和插件代码。</a:t>
            </a:r>
          </a:p>
        </p:txBody>
      </p:sp>
      <p:pic>
        <p:nvPicPr>
          <p:cNvPr id="7" name="图片 6" descr="文本&#10;&#10;描述已自动生成">
            <a:extLst>
              <a:ext uri="{FF2B5EF4-FFF2-40B4-BE49-F238E27FC236}">
                <a16:creationId xmlns:a16="http://schemas.microsoft.com/office/drawing/2014/main" id="{BC63465D-7315-9A19-39DA-FFF24DE50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825" y="2635676"/>
            <a:ext cx="4959825" cy="2598003"/>
          </a:xfrm>
          <a:prstGeom prst="rect">
            <a:avLst/>
          </a:prstGeom>
        </p:spPr>
      </p:pic>
      <p:pic>
        <p:nvPicPr>
          <p:cNvPr id="9" name="图片 8">
            <a:extLst>
              <a:ext uri="{FF2B5EF4-FFF2-40B4-BE49-F238E27FC236}">
                <a16:creationId xmlns:a16="http://schemas.microsoft.com/office/drawing/2014/main" id="{BD4905AA-E65A-A2AF-2653-E69BC9A30E6B}"/>
              </a:ext>
            </a:extLst>
          </p:cNvPr>
          <p:cNvPicPr>
            <a:picLocks noChangeAspect="1"/>
          </p:cNvPicPr>
          <p:nvPr/>
        </p:nvPicPr>
        <p:blipFill>
          <a:blip r:embed="rId4"/>
          <a:stretch>
            <a:fillRect/>
          </a:stretch>
        </p:blipFill>
        <p:spPr>
          <a:xfrm>
            <a:off x="7951990" y="1998265"/>
            <a:ext cx="2984653" cy="4623038"/>
          </a:xfrm>
          <a:prstGeom prst="rect">
            <a:avLst/>
          </a:prstGeom>
        </p:spPr>
      </p:pic>
    </p:spTree>
    <p:extLst>
      <p:ext uri="{BB962C8B-B14F-4D97-AF65-F5344CB8AC3E}">
        <p14:creationId xmlns:p14="http://schemas.microsoft.com/office/powerpoint/2010/main" val="142191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71539-3195-B065-729C-CC269E496665}"/>
              </a:ext>
            </a:extLst>
          </p:cNvPr>
          <p:cNvSpPr>
            <a:spLocks noGrp="1"/>
          </p:cNvSpPr>
          <p:nvPr>
            <p:ph type="body" sz="quarter" idx="13"/>
          </p:nvPr>
        </p:nvSpPr>
        <p:spPr>
          <a:xfrm>
            <a:off x="3783567" y="1500188"/>
            <a:ext cx="7871045" cy="4633913"/>
          </a:xfrm>
        </p:spPr>
        <p:txBody>
          <a:bodyPr>
            <a:normAutofit/>
          </a:bodyPr>
          <a:lstStyle/>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背景介绍</a:t>
            </a:r>
            <a:endParaRPr lang="en-US" altLang="zh-CN" sz="2800" dirty="0">
              <a:latin typeface="Segoe UI Light" panose="020B0502040204020203" pitchFamily="34" charset="0"/>
              <a:ea typeface="微软雅黑 Light" panose="020B0502040204020203" pitchFamily="34" charset="-122"/>
            </a:endParaRPr>
          </a:p>
          <a:p>
            <a:pPr>
              <a:lnSpc>
                <a:spcPct val="150000"/>
              </a:lnSpc>
            </a:pPr>
            <a:r>
              <a:rPr lang="zh-CN" altLang="en-US" sz="2800" dirty="0">
                <a:latin typeface="Segoe UI Light" panose="020B0502040204020203" pitchFamily="34" charset="0"/>
                <a:ea typeface="微软雅黑 Light" panose="020B0502040204020203" pitchFamily="34" charset="-122"/>
              </a:rPr>
              <a:t>弱视游戏系统设计</a:t>
            </a:r>
            <a:endParaRPr lang="zh-CN" altLang="zh-CN" sz="2800" kern="100" dirty="0">
              <a:latin typeface="Segoe UI Light" panose="020B0502040204020203" pitchFamily="34" charset="0"/>
              <a:ea typeface="微软雅黑 Light" panose="020B0502040204020203" pitchFamily="34" charset="-122"/>
              <a:cs typeface="Times New Roman" panose="02020603050405020304" pitchFamily="18" charset="0"/>
            </a:endParaRPr>
          </a:p>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弱视游戏系统实现</a:t>
            </a:r>
            <a:endParaRPr lang="en-US" altLang="zh-CN" sz="2800" kern="100" dirty="0">
              <a:latin typeface="Segoe UI Light" panose="020B0502040204020203" pitchFamily="34" charset="0"/>
              <a:ea typeface="微软雅黑 Light" panose="020B0502040204020203" pitchFamily="34" charset="-122"/>
              <a:cs typeface="Times New Roman" panose="02020603050405020304" pitchFamily="18" charset="0"/>
            </a:endParaRPr>
          </a:p>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总结</a:t>
            </a:r>
            <a:endParaRPr lang="zh-CN" altLang="en-US" sz="2800" dirty="0">
              <a:latin typeface="Segoe UI Light" panose="020B0502040204020203" pitchFamily="34" charset="0"/>
              <a:ea typeface="微软雅黑 Light" panose="020B0502040204020203" pitchFamily="34" charset="-122"/>
            </a:endParaRPr>
          </a:p>
        </p:txBody>
      </p:sp>
      <p:sp>
        <p:nvSpPr>
          <p:cNvPr id="10" name="文本占位符 9">
            <a:extLst>
              <a:ext uri="{FF2B5EF4-FFF2-40B4-BE49-F238E27FC236}">
                <a16:creationId xmlns:a16="http://schemas.microsoft.com/office/drawing/2014/main" id="{48DEA6FF-8871-2E2B-F719-AF4FB8A636EC}"/>
              </a:ext>
            </a:extLst>
          </p:cNvPr>
          <p:cNvSpPr>
            <a:spLocks noGrp="1"/>
          </p:cNvSpPr>
          <p:nvPr>
            <p:ph type="body" sz="quarter" idx="14"/>
          </p:nvPr>
        </p:nvSpPr>
        <p:spPr>
          <a:xfrm>
            <a:off x="116601" y="1500188"/>
            <a:ext cx="3380361" cy="594626"/>
          </a:xfrm>
        </p:spPr>
        <p:txBody>
          <a:bodyPr>
            <a:noAutofit/>
          </a:bodyPr>
          <a:lstStyle/>
          <a:p>
            <a:r>
              <a:rPr lang="zh-CN" altLang="en-US" sz="2800" dirty="0">
                <a:latin typeface="Segoe UI Light" panose="020B0502040204020203" pitchFamily="34" charset="0"/>
                <a:ea typeface="微软雅黑 Light" panose="020B0502040204020203" pitchFamily="34" charset="-122"/>
              </a:rPr>
              <a:t>目录 </a:t>
            </a:r>
            <a:r>
              <a:rPr lang="en-US" altLang="zh-CN" sz="2800" dirty="0">
                <a:latin typeface="Segoe UI Light" panose="020B0502040204020203" pitchFamily="34" charset="0"/>
                <a:ea typeface="微软雅黑 Light" panose="020B0502040204020203" pitchFamily="34" charset="-122"/>
              </a:rPr>
              <a:t>/ CONTENTS</a:t>
            </a:r>
            <a:endParaRPr lang="zh-CN" altLang="en-US" sz="2800" dirty="0">
              <a:latin typeface="Segoe UI Light" panose="020B0502040204020203" pitchFamily="34" charset="0"/>
              <a:ea typeface="微软雅黑 Light" panose="020B0502040204020203" pitchFamily="34" charset="-122"/>
            </a:endParaRPr>
          </a:p>
        </p:txBody>
      </p:sp>
    </p:spTree>
    <p:extLst>
      <p:ext uri="{BB962C8B-B14F-4D97-AF65-F5344CB8AC3E}">
        <p14:creationId xmlns:p14="http://schemas.microsoft.com/office/powerpoint/2010/main" val="60459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资产结构</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1350682"/>
          </a:xfrm>
        </p:spPr>
        <p:txBody>
          <a:bodyPr>
            <a:normAutofit/>
          </a:bodyPr>
          <a:lstStyle/>
          <a:p>
            <a:pPr>
              <a:lnSpc>
                <a:spcPct val="150000"/>
              </a:lnSpc>
            </a:pPr>
            <a:r>
              <a:rPr lang="zh-CN" altLang="en-US" sz="2400" kern="100" dirty="0">
                <a:latin typeface="+mn-ea"/>
                <a:cs typeface="Times New Roman" panose="02020603050405020304" pitchFamily="18" charset="0"/>
              </a:rPr>
              <a:t>本游戏的蓝图资产结构如图所示。</a:t>
            </a:r>
          </a:p>
        </p:txBody>
      </p:sp>
      <p:pic>
        <p:nvPicPr>
          <p:cNvPr id="5" name="图片 4">
            <a:extLst>
              <a:ext uri="{FF2B5EF4-FFF2-40B4-BE49-F238E27FC236}">
                <a16:creationId xmlns:a16="http://schemas.microsoft.com/office/drawing/2014/main" id="{F80DFE5C-C0E8-C0BA-0C64-C509476817EE}"/>
              </a:ext>
            </a:extLst>
          </p:cNvPr>
          <p:cNvPicPr>
            <a:picLocks noChangeAspect="1"/>
          </p:cNvPicPr>
          <p:nvPr/>
        </p:nvPicPr>
        <p:blipFill>
          <a:blip r:embed="rId3"/>
          <a:stretch>
            <a:fillRect/>
          </a:stretch>
        </p:blipFill>
        <p:spPr>
          <a:xfrm>
            <a:off x="907991" y="2522724"/>
            <a:ext cx="9582642" cy="1854295"/>
          </a:xfrm>
          <a:prstGeom prst="rect">
            <a:avLst/>
          </a:prstGeom>
        </p:spPr>
      </p:pic>
    </p:spTree>
    <p:extLst>
      <p:ext uri="{BB962C8B-B14F-4D97-AF65-F5344CB8AC3E}">
        <p14:creationId xmlns:p14="http://schemas.microsoft.com/office/powerpoint/2010/main" val="406522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角色功能的实现</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fontScale="70000" lnSpcReduction="20000"/>
          </a:bodyPr>
          <a:lstStyle/>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）按键输入响应逻辑。为了让玩家能够控制游戏角色，需要监听鼠标或键盘触发的按键，并为每一个按键实现具体的游戏事件。</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）物理碰撞。为了不让角色穿过墙体、掉下地面，给游戏世界中每个对象都设置了碰撞通道。</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）角色的外形。角色的外形包括角色骨骼和角色模型，本游戏采用第一人称，故人物模型只有手臂。</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4</a:t>
            </a:r>
            <a:r>
              <a:rPr lang="zh-CN" altLang="en-US" sz="2400" kern="100" dirty="0">
                <a:latin typeface="+mn-ea"/>
                <a:cs typeface="Times New Roman" panose="02020603050405020304" pitchFamily="18" charset="0"/>
              </a:rPr>
              <a:t>）角色动画。动画包括主角动画和敌人动画，制作骨骼动画是让游戏角色能动起来的关键。</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en-US" sz="2400" kern="100" dirty="0">
                <a:latin typeface="+mn-ea"/>
                <a:cs typeface="Times New Roman" panose="02020603050405020304" pitchFamily="18" charset="0"/>
              </a:rPr>
              <a:t>）基本属性。角色具有当前生命值、最大生命值、移动速度、输赢状态、当前位置和旋转等属性。</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6</a:t>
            </a:r>
            <a:r>
              <a:rPr lang="zh-CN" altLang="en-US" sz="2400" kern="100" dirty="0">
                <a:latin typeface="+mn-ea"/>
                <a:cs typeface="Times New Roman" panose="02020603050405020304" pitchFamily="18" charset="0"/>
              </a:rPr>
              <a:t>）拾取能力。玩家操作的主角具有拾取道具的能力，游戏开始会有一把多功能枪放在地面供玩家拾取，拾取后会自动装备。多功能枪也具有远程拾取功能，可以按下右键将可拾取物装备到道具栏中。</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7</a:t>
            </a:r>
            <a:r>
              <a:rPr lang="zh-CN" altLang="en-US" sz="2400" kern="100" dirty="0">
                <a:latin typeface="+mn-ea"/>
                <a:cs typeface="Times New Roman" panose="02020603050405020304" pitchFamily="18" charset="0"/>
              </a:rPr>
              <a:t>）吸附和弹射物体能力。当玩家装备多功能枪时，可以按下鼠标右键吸附场景中的可吸附物体，然后会贴在枪口，按下左键可以弹射出去。</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a:t>
            </a:r>
            <a:r>
              <a:rPr lang="zh-CN" altLang="en-US" sz="2400" kern="100" dirty="0">
                <a:latin typeface="+mn-ea"/>
                <a:cs typeface="Times New Roman" panose="02020603050405020304" pitchFamily="18" charset="0"/>
              </a:rPr>
              <a:t>）瞄准功能。在屏幕中心会绘制十字准星，方便玩家瞄准物体。</a:t>
            </a:r>
          </a:p>
        </p:txBody>
      </p:sp>
    </p:spTree>
    <p:extLst>
      <p:ext uri="{BB962C8B-B14F-4D97-AF65-F5344CB8AC3E}">
        <p14:creationId xmlns:p14="http://schemas.microsoft.com/office/powerpoint/2010/main" val="158013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玩家输入系统</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500406"/>
          </a:xfrm>
        </p:spPr>
        <p:txBody>
          <a:bodyPr>
            <a:normAutofit fontScale="70000" lnSpcReduction="20000"/>
          </a:bodyPr>
          <a:lstStyle/>
          <a:p>
            <a:pPr>
              <a:lnSpc>
                <a:spcPct val="150000"/>
              </a:lnSpc>
            </a:pPr>
            <a:r>
              <a:rPr lang="zh-CN" altLang="en-US" sz="2400" kern="100" dirty="0">
                <a:latin typeface="+mn-ea"/>
                <a:cs typeface="Times New Roman" panose="02020603050405020304" pitchFamily="18" charset="0"/>
              </a:rPr>
              <a:t>为了实现复杂的输入处理，并在运行时动态映射输入按键，选用</a:t>
            </a:r>
            <a:r>
              <a:rPr lang="en-US" altLang="zh-CN" sz="2400" kern="100" dirty="0">
                <a:latin typeface="+mn-ea"/>
                <a:cs typeface="Times New Roman" panose="02020603050405020304" pitchFamily="18" charset="0"/>
              </a:rPr>
              <a:t>UE5</a:t>
            </a:r>
            <a:r>
              <a:rPr lang="zh-CN" altLang="en-US" sz="2400" kern="100" dirty="0">
                <a:latin typeface="+mn-ea"/>
                <a:cs typeface="Times New Roman" panose="02020603050405020304" pitchFamily="18" charset="0"/>
              </a:rPr>
              <a:t>的增强输入插件作为游戏输入系统的基础。</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本游戏定义了一系列</a:t>
            </a:r>
            <a:r>
              <a:rPr lang="en-US" altLang="zh-CN" sz="2400" kern="100" dirty="0">
                <a:latin typeface="+mn-ea"/>
                <a:cs typeface="Times New Roman" panose="02020603050405020304" pitchFamily="18" charset="0"/>
              </a:rPr>
              <a:t>IA</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IA</a:t>
            </a:r>
            <a:r>
              <a:rPr lang="zh-CN" altLang="en-US" sz="2400" kern="100" dirty="0">
                <a:latin typeface="+mn-ea"/>
                <a:cs typeface="Times New Roman" panose="02020603050405020304" pitchFamily="18" charset="0"/>
              </a:rPr>
              <a:t>是游戏中可执行的操作，例如移动、跳跃、发射等。这些资产在</a:t>
            </a:r>
            <a:r>
              <a:rPr lang="en-US" altLang="zh-CN" sz="2400" kern="100" dirty="0">
                <a:latin typeface="+mn-ea"/>
                <a:cs typeface="Times New Roman" panose="02020603050405020304" pitchFamily="18" charset="0"/>
              </a:rPr>
              <a:t>C++</a:t>
            </a:r>
            <a:r>
              <a:rPr lang="zh-CN" altLang="en-US" sz="2400" kern="100" dirty="0">
                <a:latin typeface="+mn-ea"/>
                <a:cs typeface="Times New Roman" panose="02020603050405020304" pitchFamily="18" charset="0"/>
              </a:rPr>
              <a:t>中的对应模块绑定了响应的回调函数，即对应的功能逻辑。</a:t>
            </a:r>
            <a:endParaRPr lang="en-US" altLang="zh-CN" sz="2400" kern="100" dirty="0">
              <a:latin typeface="+mn-ea"/>
              <a:cs typeface="Times New Roman" panose="02020603050405020304" pitchFamily="18" charset="0"/>
            </a:endParaRPr>
          </a:p>
          <a:p>
            <a:pPr>
              <a:lnSpc>
                <a:spcPct val="150000"/>
              </a:lnSpc>
            </a:pPr>
            <a:r>
              <a:rPr lang="en-US" altLang="zh-CN" sz="2400" kern="100" dirty="0">
                <a:latin typeface="+mn-ea"/>
                <a:cs typeface="Times New Roman" panose="02020603050405020304" pitchFamily="18" charset="0"/>
              </a:rPr>
              <a:t>IMC</a:t>
            </a:r>
            <a:r>
              <a:rPr lang="zh-CN" altLang="en-US" sz="2400" kern="100" dirty="0">
                <a:latin typeface="+mn-ea"/>
                <a:cs typeface="Times New Roman" panose="02020603050405020304" pitchFamily="18" charset="0"/>
              </a:rPr>
              <a:t>是将输入动作映射到具体输入设备的地方。</a:t>
            </a:r>
            <a:r>
              <a:rPr lang="zh-CN" altLang="zh-CN" sz="2400" kern="100" dirty="0">
                <a:latin typeface="+mn-ea"/>
                <a:cs typeface="Times New Roman" panose="02020603050405020304" pitchFamily="18" charset="0"/>
              </a:rPr>
              <a:t>本游戏创建了</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个</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，分别是基础行为</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、武器行为</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和快速响应事件</a:t>
            </a:r>
            <a:r>
              <a:rPr lang="en-US" altLang="zh-CN" sz="2400" kern="100" dirty="0">
                <a:latin typeface="+mn-ea"/>
                <a:cs typeface="Times New Roman" panose="02020603050405020304" pitchFamily="18" charset="0"/>
              </a:rPr>
              <a:t>IMC</a:t>
            </a:r>
            <a:r>
              <a:rPr lang="zh-CN" altLang="en-US" sz="2400" kern="100" dirty="0">
                <a:latin typeface="+mn-ea"/>
                <a:cs typeface="Times New Roman" panose="02020603050405020304" pitchFamily="18" charset="0"/>
              </a:rPr>
              <a:t>，在不同情况下会动态绑定。</a:t>
            </a:r>
          </a:p>
        </p:txBody>
      </p:sp>
      <p:pic>
        <p:nvPicPr>
          <p:cNvPr id="4" name="图片 3" descr="图形用户界面&#10;&#10;描述已自动生成">
            <a:extLst>
              <a:ext uri="{FF2B5EF4-FFF2-40B4-BE49-F238E27FC236}">
                <a16:creationId xmlns:a16="http://schemas.microsoft.com/office/drawing/2014/main" id="{B51BD6E3-C6BD-F014-D981-102D8413CA04}"/>
              </a:ext>
            </a:extLst>
          </p:cNvPr>
          <p:cNvPicPr>
            <a:picLocks noChangeAspect="1"/>
          </p:cNvPicPr>
          <p:nvPr/>
        </p:nvPicPr>
        <p:blipFill>
          <a:blip r:embed="rId3"/>
          <a:stretch>
            <a:fillRect/>
          </a:stretch>
        </p:blipFill>
        <p:spPr>
          <a:xfrm>
            <a:off x="344320" y="3340846"/>
            <a:ext cx="5462034" cy="1521031"/>
          </a:xfrm>
          <a:prstGeom prst="rect">
            <a:avLst/>
          </a:prstGeom>
        </p:spPr>
      </p:pic>
      <p:pic>
        <p:nvPicPr>
          <p:cNvPr id="5" name="图片 4" descr="文本&#10;&#10;描述已自动生成">
            <a:extLst>
              <a:ext uri="{FF2B5EF4-FFF2-40B4-BE49-F238E27FC236}">
                <a16:creationId xmlns:a16="http://schemas.microsoft.com/office/drawing/2014/main" id="{00F92DAB-52EC-24D9-21C2-CE0023470303}"/>
              </a:ext>
            </a:extLst>
          </p:cNvPr>
          <p:cNvPicPr>
            <a:picLocks noChangeAspect="1"/>
          </p:cNvPicPr>
          <p:nvPr/>
        </p:nvPicPr>
        <p:blipFill>
          <a:blip r:embed="rId4"/>
          <a:stretch>
            <a:fillRect/>
          </a:stretch>
        </p:blipFill>
        <p:spPr>
          <a:xfrm>
            <a:off x="6122434" y="3340845"/>
            <a:ext cx="5512078" cy="1521031"/>
          </a:xfrm>
          <a:prstGeom prst="rect">
            <a:avLst/>
          </a:prstGeom>
        </p:spPr>
      </p:pic>
      <p:pic>
        <p:nvPicPr>
          <p:cNvPr id="6" name="图片 5">
            <a:extLst>
              <a:ext uri="{FF2B5EF4-FFF2-40B4-BE49-F238E27FC236}">
                <a16:creationId xmlns:a16="http://schemas.microsoft.com/office/drawing/2014/main" id="{6847113B-0F12-9B4B-E563-6E892ABC8845}"/>
              </a:ext>
            </a:extLst>
          </p:cNvPr>
          <p:cNvPicPr>
            <a:picLocks noChangeAspect="1"/>
          </p:cNvPicPr>
          <p:nvPr/>
        </p:nvPicPr>
        <p:blipFill rotWithShape="1">
          <a:blip r:embed="rId5"/>
          <a:srcRect l="18407" t="19492" r="16644" b="6604"/>
          <a:stretch/>
        </p:blipFill>
        <p:spPr bwMode="auto">
          <a:xfrm>
            <a:off x="4543799" y="4981892"/>
            <a:ext cx="2889250" cy="1491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750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多功能武器系统</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a:bodyPr>
          <a:lstStyle/>
          <a:p>
            <a:pPr>
              <a:lnSpc>
                <a:spcPct val="150000"/>
              </a:lnSpc>
            </a:pPr>
            <a:r>
              <a:rPr lang="zh-CN" altLang="en-US" sz="2400" kern="100" dirty="0">
                <a:latin typeface="+mn-ea"/>
                <a:cs typeface="Times New Roman" panose="02020603050405020304" pitchFamily="18" charset="0"/>
              </a:rPr>
              <a:t>本游戏为了适配弱视康复训练的游戏玩法，独创了特殊的多功能武器系统。</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）瞄准功能：玩家拾取多功能枪时，游戏会在屏幕中央绘制一个十字准心，帮助玩家进行精准的瞄准和射击。</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）吸附与弹射功能：该功能允许玩家利用多功能枪吸附游戏关卡中指定的可吸附物体（射线检测），并将其弹射出去，以解锁机关或解决谜题。</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）回答问题功能：此功能允许玩家远程拾取特定的答案小球，并将其存入物品栏。玩家可以通过物品栏选择和发射这些答案小球来回答敌人的问题。</a:t>
            </a:r>
          </a:p>
        </p:txBody>
      </p:sp>
    </p:spTree>
    <p:extLst>
      <p:ext uri="{BB962C8B-B14F-4D97-AF65-F5344CB8AC3E}">
        <p14:creationId xmlns:p14="http://schemas.microsoft.com/office/powerpoint/2010/main" val="10992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a:xfrm>
            <a:off x="129241" y="80682"/>
            <a:ext cx="1141506" cy="3173506"/>
          </a:xfrm>
        </p:spPr>
        <p:txBody>
          <a:bodyPr vert="eaVert"/>
          <a:lstStyle/>
          <a:p>
            <a:r>
              <a:rPr lang="zh-CN" altLang="en-US" kern="100" dirty="0">
                <a:latin typeface="微软雅黑 Light" panose="020B0502040204020203" pitchFamily="34" charset="-122"/>
                <a:ea typeface="微软雅黑 Light" panose="020B0502040204020203" pitchFamily="34" charset="-122"/>
              </a:rPr>
              <a:t>问答游戏机制</a:t>
            </a:r>
            <a:endParaRPr lang="zh-CN" altLang="en-US" dirty="0">
              <a:latin typeface="微软雅黑 Light" panose="020B0502040204020203" pitchFamily="34" charset="-122"/>
              <a:ea typeface="微软雅黑 Light" panose="020B0502040204020203" pitchFamily="34" charset="-122"/>
            </a:endParaRPr>
          </a:p>
        </p:txBody>
      </p:sp>
      <p:pic>
        <p:nvPicPr>
          <p:cNvPr id="4" name="图片 3" descr="图示&#10;&#10;描述已自动生成">
            <a:extLst>
              <a:ext uri="{FF2B5EF4-FFF2-40B4-BE49-F238E27FC236}">
                <a16:creationId xmlns:a16="http://schemas.microsoft.com/office/drawing/2014/main" id="{633C2048-7A4A-14C2-6795-EC398EC565E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386" y="-52080"/>
            <a:ext cx="2881966" cy="6612535"/>
          </a:xfrm>
          <a:prstGeom prst="rect">
            <a:avLst/>
          </a:prstGeom>
          <a:noFill/>
          <a:ln>
            <a:noFill/>
          </a:ln>
        </p:spPr>
      </p:pic>
      <p:pic>
        <p:nvPicPr>
          <p:cNvPr id="7" name="图片 6" descr="日程表&#10;&#10;描述已自动生成">
            <a:extLst>
              <a:ext uri="{FF2B5EF4-FFF2-40B4-BE49-F238E27FC236}">
                <a16:creationId xmlns:a16="http://schemas.microsoft.com/office/drawing/2014/main" id="{9D2FC0D5-BD4F-5238-3293-B94A1858128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8094" y="1048772"/>
            <a:ext cx="6191401" cy="5094853"/>
          </a:xfrm>
          <a:prstGeom prst="rect">
            <a:avLst/>
          </a:prstGeom>
          <a:noFill/>
          <a:ln>
            <a:noFill/>
          </a:ln>
        </p:spPr>
      </p:pic>
      <p:cxnSp>
        <p:nvCxnSpPr>
          <p:cNvPr id="9" name="直接连接符 8">
            <a:extLst>
              <a:ext uri="{FF2B5EF4-FFF2-40B4-BE49-F238E27FC236}">
                <a16:creationId xmlns:a16="http://schemas.microsoft.com/office/drawing/2014/main" id="{FE4608CD-5522-883E-1AD6-47613A282842}"/>
              </a:ext>
            </a:extLst>
          </p:cNvPr>
          <p:cNvCxnSpPr/>
          <p:nvPr/>
        </p:nvCxnSpPr>
        <p:spPr>
          <a:xfrm>
            <a:off x="4997076" y="257386"/>
            <a:ext cx="0" cy="6245013"/>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992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总结</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spc="700" dirty="0">
                <a:effectLst/>
                <a:latin typeface="Segoe UI Light" panose="020B0502040204020203" pitchFamily="34" charset="0"/>
                <a:ea typeface="微软雅黑 Light" panose="020B0502040204020203" pitchFamily="34" charset="-122"/>
                <a:cs typeface="Times New Roman" panose="02020603050405020304" pitchFamily="18" charset="0"/>
              </a:rPr>
              <a:t>结论与不足</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67908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总结</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a:bodyPr>
          <a:lstStyle/>
          <a:p>
            <a:pPr>
              <a:lnSpc>
                <a:spcPct val="150000"/>
              </a:lnSpc>
            </a:pPr>
            <a:r>
              <a:rPr lang="zh-CN" altLang="en-US" sz="2000" b="1" kern="100" dirty="0">
                <a:latin typeface="+mn-ea"/>
                <a:cs typeface="Times New Roman" panose="02020603050405020304" pitchFamily="18" charset="0"/>
              </a:rPr>
              <a:t>结论：</a:t>
            </a:r>
            <a:r>
              <a:rPr lang="zh-CN" altLang="en-US" sz="2000" kern="100" dirty="0">
                <a:latin typeface="+mn-ea"/>
                <a:cs typeface="Times New Roman" panose="02020603050405020304" pitchFamily="18" charset="0"/>
              </a:rPr>
              <a:t>设计与实现了一款辅助弱视儿童康复的</a:t>
            </a:r>
            <a:r>
              <a:rPr lang="en-US" altLang="zh-CN" sz="2000" kern="100" dirty="0">
                <a:latin typeface="+mn-ea"/>
                <a:cs typeface="Times New Roman" panose="02020603050405020304" pitchFamily="18" charset="0"/>
              </a:rPr>
              <a:t>3D</a:t>
            </a:r>
            <a:r>
              <a:rPr lang="zh-CN" altLang="en-US" sz="2000" kern="100" dirty="0">
                <a:latin typeface="+mn-ea"/>
                <a:cs typeface="Times New Roman" panose="02020603050405020304" pitchFamily="18" charset="0"/>
              </a:rPr>
              <a:t>益智游戏，在游戏中创新性的融入了精细目力训练、立体视训练、光栅视训练三大训练模块，并且能和红蓝眼镜配合使用取得良好的预期效果，这为弱视儿童提供了一种新型的辅助康复手段。</a:t>
            </a:r>
          </a:p>
          <a:p>
            <a:pPr>
              <a:lnSpc>
                <a:spcPct val="150000"/>
              </a:lnSpc>
            </a:pPr>
            <a:r>
              <a:rPr lang="zh-CN" altLang="en-US" sz="2000" b="1" kern="100" dirty="0">
                <a:latin typeface="+mn-ea"/>
                <a:cs typeface="Times New Roman" panose="02020603050405020304" pitchFamily="18" charset="0"/>
              </a:rPr>
              <a:t>不足：</a:t>
            </a:r>
            <a:r>
              <a:rPr lang="zh-CN" altLang="en-US" sz="2000" kern="100" dirty="0">
                <a:latin typeface="+mn-ea"/>
                <a:cs typeface="Times New Roman" panose="02020603050405020304" pitchFamily="18" charset="0"/>
              </a:rPr>
              <a:t>一是由于条件限制，无法让弱视儿童参与进来进行对照实验；二是游戏机关较少，后续可以增加更多有趣的机关；三是本游戏仅限于</a:t>
            </a:r>
            <a:r>
              <a:rPr lang="en-US" altLang="zh-CN" sz="2000" kern="100" dirty="0">
                <a:latin typeface="+mn-ea"/>
                <a:cs typeface="Times New Roman" panose="02020603050405020304" pitchFamily="18" charset="0"/>
              </a:rPr>
              <a:t>PC</a:t>
            </a:r>
            <a:r>
              <a:rPr lang="zh-CN" altLang="en-US" sz="2000" kern="100" dirty="0">
                <a:latin typeface="+mn-ea"/>
                <a:cs typeface="Times New Roman" panose="02020603050405020304" pitchFamily="18" charset="0"/>
              </a:rPr>
              <a:t>端，可以考虑移植到手机平板上让治疗更便捷。</a:t>
            </a:r>
          </a:p>
        </p:txBody>
      </p:sp>
    </p:spTree>
    <p:extLst>
      <p:ext uri="{BB962C8B-B14F-4D97-AF65-F5344CB8AC3E}">
        <p14:creationId xmlns:p14="http://schemas.microsoft.com/office/powerpoint/2010/main" val="69372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B9A7F8-299E-F6E8-2526-5843D7745E2D}"/>
              </a:ext>
            </a:extLst>
          </p:cNvPr>
          <p:cNvSpPr>
            <a:spLocks noGrp="1"/>
          </p:cNvSpPr>
          <p:nvPr>
            <p:ph type="body" sz="quarter" idx="13"/>
          </p:nvPr>
        </p:nvSpPr>
        <p:spPr/>
        <p:txBody>
          <a:bodyPr anchor="ctr"/>
          <a:lstStyle/>
          <a:p>
            <a:r>
              <a:rPr lang="zh-CN" altLang="en-US" dirty="0">
                <a:latin typeface="Segoe UI Light" panose="020B0502040204020203" pitchFamily="34" charset="0"/>
                <a:ea typeface="微软雅黑 Light" panose="020B0502040204020203" pitchFamily="34" charset="-122"/>
              </a:rPr>
              <a:t>感谢各位聆听</a:t>
            </a:r>
          </a:p>
        </p:txBody>
      </p:sp>
      <p:sp>
        <p:nvSpPr>
          <p:cNvPr id="4" name="文本占位符 3">
            <a:extLst>
              <a:ext uri="{FF2B5EF4-FFF2-40B4-BE49-F238E27FC236}">
                <a16:creationId xmlns:a16="http://schemas.microsoft.com/office/drawing/2014/main" id="{F4D6C16E-48A1-9985-DF83-77853A8B90EE}"/>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012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背景介绍</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dirty="0">
                <a:effectLst/>
                <a:latin typeface="Segoe UI Light" panose="020B0502040204020203" pitchFamily="34" charset="0"/>
                <a:ea typeface="微软雅黑 Light" panose="020B0502040204020203" pitchFamily="34" charset="-122"/>
                <a:cs typeface="Times New Roman" panose="02020603050405020304" pitchFamily="18" charset="0"/>
              </a:rPr>
              <a:t>定义、患病率、影响、治疗</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508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弱视是一种在儿童中常见的疾病</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3798316"/>
          </a:xfrm>
        </p:spPr>
        <p:txBody>
          <a:bodyPr>
            <a:normAutofit/>
          </a:bodyPr>
          <a:lstStyle/>
          <a:p>
            <a:pPr>
              <a:lnSpc>
                <a:spcPct val="150000"/>
              </a:lnSpc>
            </a:pPr>
            <a:r>
              <a:rPr lang="zh-CN" altLang="en-US" sz="2400" kern="100" dirty="0">
                <a:latin typeface="+mn-ea"/>
                <a:cs typeface="Times New Roman" panose="02020603050405020304" pitchFamily="18" charset="0"/>
              </a:rPr>
              <a:t>弱视是一种神经发育障碍，也称为懒惰眼，常出现于儿童之中。</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在视觉发育期，由于未矫正的屈光参差、未矫正的高度屈光不正、单眼斜视、形觉剥夺导致的单眼或双眼最佳矫正视力低于相应年龄的视力都称为弱视</a:t>
            </a:r>
            <a:endParaRPr lang="en-US" altLang="zh-CN" sz="2400" kern="100" dirty="0">
              <a:latin typeface="+mn-ea"/>
              <a:cs typeface="Times New Roman" panose="02020603050405020304" pitchFamily="18" charset="0"/>
            </a:endParaRPr>
          </a:p>
          <a:p>
            <a:pPr>
              <a:lnSpc>
                <a:spcPct val="150000"/>
              </a:lnSpc>
            </a:pPr>
            <a:r>
              <a:rPr lang="zh-CN" altLang="en-US" sz="2400" dirty="0">
                <a:latin typeface="+mn-ea"/>
              </a:rPr>
              <a:t>全球患病率范围从</a:t>
            </a:r>
            <a:r>
              <a:rPr lang="en-US" altLang="zh-CN" sz="2400" dirty="0">
                <a:latin typeface="+mn-ea"/>
              </a:rPr>
              <a:t>0.51</a:t>
            </a:r>
            <a:r>
              <a:rPr lang="zh-CN" altLang="en-US" sz="2400" dirty="0">
                <a:latin typeface="+mn-ea"/>
              </a:rPr>
              <a:t>％到</a:t>
            </a:r>
            <a:r>
              <a:rPr lang="en-US" altLang="zh-CN" sz="2400" dirty="0">
                <a:latin typeface="+mn-ea"/>
              </a:rPr>
              <a:t>3.67</a:t>
            </a:r>
            <a:r>
              <a:rPr lang="zh-CN" altLang="en-US" sz="2400" dirty="0">
                <a:latin typeface="+mn-ea"/>
              </a:rPr>
              <a:t>％</a:t>
            </a:r>
            <a:r>
              <a:rPr lang="en-US" altLang="zh-CN" sz="2400" dirty="0">
                <a:latin typeface="+mn-ea"/>
              </a:rPr>
              <a:t>,</a:t>
            </a:r>
            <a:r>
              <a:rPr lang="zh-CN" altLang="en-US" sz="2400" dirty="0">
                <a:latin typeface="+mn-ea"/>
              </a:rPr>
              <a:t>综合估计值为</a:t>
            </a:r>
            <a:r>
              <a:rPr lang="en-US" altLang="zh-CN" sz="2400" dirty="0">
                <a:latin typeface="+mn-ea"/>
              </a:rPr>
              <a:t>1.75</a:t>
            </a:r>
            <a:r>
              <a:rPr lang="zh-CN" altLang="en-US" sz="2400" dirty="0">
                <a:latin typeface="+mn-ea"/>
              </a:rPr>
              <a:t>％</a:t>
            </a:r>
            <a:endParaRPr lang="en-US" altLang="zh-CN" sz="2400" dirty="0">
              <a:latin typeface="+mn-ea"/>
            </a:endParaRPr>
          </a:p>
          <a:p>
            <a:pPr>
              <a:lnSpc>
                <a:spcPct val="150000"/>
              </a:lnSpc>
            </a:pPr>
            <a:r>
              <a:rPr lang="zh-CN" altLang="en-US" sz="2400" dirty="0">
                <a:latin typeface="+mn-ea"/>
              </a:rPr>
              <a:t>我国还缺乏全国范围的大型流行病学调查数据，根据最近的流行病学结果显示，预估我国弱视整体患病率为</a:t>
            </a:r>
            <a:r>
              <a:rPr lang="en-US" altLang="zh-CN" sz="2400" dirty="0">
                <a:latin typeface="+mn-ea"/>
              </a:rPr>
              <a:t>1%</a:t>
            </a:r>
            <a:r>
              <a:rPr lang="zh-CN" altLang="en-US" sz="2400" dirty="0">
                <a:latin typeface="+mn-ea"/>
              </a:rPr>
              <a:t>到</a:t>
            </a:r>
            <a:r>
              <a:rPr lang="en-US" altLang="zh-CN" sz="2400" dirty="0">
                <a:latin typeface="+mn-ea"/>
              </a:rPr>
              <a:t>2%</a:t>
            </a:r>
            <a:r>
              <a:rPr lang="zh-CN" altLang="en-US" sz="2400" dirty="0">
                <a:latin typeface="+mn-ea"/>
              </a:rPr>
              <a:t>。</a:t>
            </a:r>
          </a:p>
        </p:txBody>
      </p:sp>
    </p:spTree>
    <p:extLst>
      <p:ext uri="{BB962C8B-B14F-4D97-AF65-F5344CB8AC3E}">
        <p14:creationId xmlns:p14="http://schemas.microsoft.com/office/powerpoint/2010/main" val="201669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弱视的影响</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919186"/>
          </a:xfrm>
        </p:spPr>
        <p:txBody>
          <a:bodyPr>
            <a:normAutofit/>
          </a:bodyPr>
          <a:lstStyle/>
          <a:p>
            <a:pPr>
              <a:lnSpc>
                <a:spcPct val="150000"/>
              </a:lnSpc>
            </a:pPr>
            <a:r>
              <a:rPr lang="zh-CN" altLang="en-US" sz="2400" dirty="0">
                <a:latin typeface="+mn-ea"/>
              </a:rPr>
              <a:t>在做精细化任务时比较困难（拿不准东西、手工活困难）</a:t>
            </a:r>
            <a:endParaRPr lang="en-US" altLang="zh-CN" sz="2400" dirty="0">
              <a:latin typeface="+mn-ea"/>
            </a:endParaRPr>
          </a:p>
          <a:p>
            <a:pPr>
              <a:lnSpc>
                <a:spcPct val="150000"/>
              </a:lnSpc>
            </a:pPr>
            <a:r>
              <a:rPr lang="zh-CN" altLang="en-US" sz="2400" dirty="0">
                <a:latin typeface="+mn-ea"/>
              </a:rPr>
              <a:t>阅读时专注力不够</a:t>
            </a:r>
            <a:endParaRPr lang="en-US" altLang="zh-CN" sz="2400" dirty="0">
              <a:latin typeface="+mn-ea"/>
            </a:endParaRPr>
          </a:p>
          <a:p>
            <a:pPr>
              <a:lnSpc>
                <a:spcPct val="150000"/>
              </a:lnSpc>
            </a:pPr>
            <a:r>
              <a:rPr lang="zh-CN" altLang="en-US" sz="2400" dirty="0">
                <a:latin typeface="+mn-ea"/>
              </a:rPr>
              <a:t>影响立体视觉，从而降低一些运动能力</a:t>
            </a:r>
            <a:endParaRPr lang="en-US" altLang="zh-CN" sz="2400" dirty="0">
              <a:latin typeface="+mn-ea"/>
            </a:endParaRPr>
          </a:p>
          <a:p>
            <a:pPr>
              <a:lnSpc>
                <a:spcPct val="150000"/>
              </a:lnSpc>
            </a:pPr>
            <a:r>
              <a:rPr lang="zh-CN" altLang="en-US" sz="2400" dirty="0">
                <a:latin typeface="+mn-ea"/>
              </a:rPr>
              <a:t>心理健康会产生影响</a:t>
            </a:r>
          </a:p>
        </p:txBody>
      </p:sp>
    </p:spTree>
    <p:extLst>
      <p:ext uri="{BB962C8B-B14F-4D97-AF65-F5344CB8AC3E}">
        <p14:creationId xmlns:p14="http://schemas.microsoft.com/office/powerpoint/2010/main" val="155103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遮盖疗法</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4027699" y="1139177"/>
            <a:ext cx="8046262" cy="4830488"/>
          </a:xfrm>
        </p:spPr>
        <p:txBody>
          <a:bodyPr>
            <a:normAutofit/>
          </a:bodyPr>
          <a:lstStyle/>
          <a:p>
            <a:pPr>
              <a:lnSpc>
                <a:spcPct val="150000"/>
              </a:lnSpc>
            </a:pPr>
            <a:r>
              <a:rPr lang="zh-CN" altLang="en-US" sz="2000" dirty="0">
                <a:latin typeface="+mn-ea"/>
              </a:rPr>
              <a:t>遮盖疗法是目前治疗弱视的主流方法，已经有近百年的应用历史。遮盖疗法经济简单，但会影响患儿外观，儿童依从性差。</a:t>
            </a:r>
            <a:endParaRPr lang="en-US" altLang="zh-CN" sz="2000" dirty="0">
              <a:latin typeface="+mn-ea"/>
            </a:endParaRPr>
          </a:p>
          <a:p>
            <a:pPr>
              <a:lnSpc>
                <a:spcPct val="150000"/>
              </a:lnSpc>
            </a:pPr>
            <a:r>
              <a:rPr lang="zh-CN" altLang="en-US" sz="2000" dirty="0">
                <a:latin typeface="+mn-ea"/>
              </a:rPr>
              <a:t>遮盖疗法并不能改善全部的双眼视功能，比如融合视力、立体视力等，所以治疗效果很难维持，弱视也容易再次复发。</a:t>
            </a:r>
            <a:endParaRPr lang="en-US" altLang="zh-CN" sz="2000" dirty="0">
              <a:latin typeface="+mn-ea"/>
            </a:endParaRPr>
          </a:p>
          <a:p>
            <a:pPr>
              <a:lnSpc>
                <a:spcPct val="150000"/>
              </a:lnSpc>
            </a:pPr>
            <a:r>
              <a:rPr lang="zh-CN" altLang="en-US" sz="2000" dirty="0">
                <a:latin typeface="+mn-ea"/>
              </a:rPr>
              <a:t>研究表明，对于</a:t>
            </a:r>
            <a:r>
              <a:rPr lang="en-US" altLang="zh-CN" sz="2000" dirty="0">
                <a:latin typeface="+mn-ea"/>
              </a:rPr>
              <a:t>4</a:t>
            </a:r>
            <a:r>
              <a:rPr lang="zh-CN" altLang="en-US" sz="2000" dirty="0">
                <a:latin typeface="+mn-ea"/>
              </a:rPr>
              <a:t>岁儿童，遮盖疗法治疗</a:t>
            </a:r>
            <a:r>
              <a:rPr lang="en-US" altLang="zh-CN" sz="2000" dirty="0">
                <a:latin typeface="+mn-ea"/>
              </a:rPr>
              <a:t>170</a:t>
            </a:r>
            <a:r>
              <a:rPr lang="zh-CN" altLang="en-US" sz="2000" dirty="0">
                <a:latin typeface="+mn-ea"/>
              </a:rPr>
              <a:t>小时可改善两行视力，对于</a:t>
            </a:r>
            <a:r>
              <a:rPr lang="en-US" altLang="zh-CN" sz="2000" dirty="0">
                <a:latin typeface="+mn-ea"/>
              </a:rPr>
              <a:t>6</a:t>
            </a:r>
            <a:r>
              <a:rPr lang="zh-CN" altLang="en-US" sz="2000" dirty="0">
                <a:latin typeface="+mn-ea"/>
              </a:rPr>
              <a:t>岁儿童则需要</a:t>
            </a:r>
            <a:r>
              <a:rPr lang="en-US" altLang="zh-CN" sz="2000" dirty="0">
                <a:latin typeface="+mn-ea"/>
              </a:rPr>
              <a:t>236</a:t>
            </a:r>
            <a:r>
              <a:rPr lang="zh-CN" altLang="en-US" sz="2000" dirty="0">
                <a:latin typeface="+mn-ea"/>
              </a:rPr>
              <a:t>小时，如果是</a:t>
            </a:r>
            <a:r>
              <a:rPr lang="en-US" altLang="zh-CN" sz="2000" dirty="0">
                <a:latin typeface="+mn-ea"/>
              </a:rPr>
              <a:t>7</a:t>
            </a:r>
            <a:r>
              <a:rPr lang="zh-CN" altLang="en-US" sz="2000" dirty="0">
                <a:latin typeface="+mn-ea"/>
              </a:rPr>
              <a:t>岁以上的儿童则会超过</a:t>
            </a:r>
            <a:r>
              <a:rPr lang="en-US" altLang="zh-CN" sz="2000" dirty="0">
                <a:latin typeface="+mn-ea"/>
              </a:rPr>
              <a:t>400</a:t>
            </a:r>
            <a:r>
              <a:rPr lang="zh-CN" altLang="en-US" sz="2000" dirty="0">
                <a:latin typeface="+mn-ea"/>
              </a:rPr>
              <a:t>小时的治疗时间，并且在治疗的第一年内多达</a:t>
            </a:r>
            <a:r>
              <a:rPr lang="en-US" altLang="zh-CN" sz="2000" dirty="0">
                <a:latin typeface="+mn-ea"/>
              </a:rPr>
              <a:t>25%</a:t>
            </a:r>
            <a:r>
              <a:rPr lang="zh-CN" altLang="en-US" sz="2000" dirty="0">
                <a:latin typeface="+mn-ea"/>
              </a:rPr>
              <a:t>的患者会复发。这也说明弱视治疗需趁早。</a:t>
            </a:r>
            <a:endParaRPr lang="en-US" altLang="zh-CN" sz="2000" dirty="0">
              <a:latin typeface="+mn-ea"/>
            </a:endParaRPr>
          </a:p>
          <a:p>
            <a:pPr>
              <a:lnSpc>
                <a:spcPct val="150000"/>
              </a:lnSpc>
            </a:pPr>
            <a:endParaRPr lang="en-US" altLang="zh-CN" sz="2400" dirty="0">
              <a:latin typeface="+mn-ea"/>
            </a:endParaRPr>
          </a:p>
          <a:p>
            <a:pPr>
              <a:lnSpc>
                <a:spcPct val="150000"/>
              </a:lnSpc>
            </a:pPr>
            <a:endParaRPr lang="en-US" altLang="zh-CN" sz="2400" dirty="0">
              <a:latin typeface="+mn-ea"/>
            </a:endParaRPr>
          </a:p>
          <a:p>
            <a:pPr marL="0" indent="0">
              <a:lnSpc>
                <a:spcPct val="150000"/>
              </a:lnSpc>
              <a:buNone/>
            </a:pPr>
            <a:endParaRPr lang="en-US" altLang="zh-CN" sz="2400" dirty="0">
              <a:latin typeface="+mn-ea"/>
            </a:endParaRPr>
          </a:p>
          <a:p>
            <a:pPr>
              <a:lnSpc>
                <a:spcPct val="150000"/>
              </a:lnSpc>
            </a:pPr>
            <a:endParaRPr lang="zh-CN" altLang="en-US" sz="2400" dirty="0">
              <a:latin typeface="+mn-ea"/>
            </a:endParaRPr>
          </a:p>
        </p:txBody>
      </p:sp>
      <p:pic>
        <p:nvPicPr>
          <p:cNvPr id="1026" name="Picture 2" descr="弱视儿童每天遮盖多久效果最好？ - 站内文章 - 治疗儿童弱视_治疗儿童斜视_治疗儿童散光_治疗儿童远视_治疗儿童近视_远视治疗">
            <a:extLst>
              <a:ext uri="{FF2B5EF4-FFF2-40B4-BE49-F238E27FC236}">
                <a16:creationId xmlns:a16="http://schemas.microsoft.com/office/drawing/2014/main" id="{2A3791E2-F592-F6E2-8321-F31396DE05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98" r="19796"/>
          <a:stretch/>
        </p:blipFill>
        <p:spPr bwMode="auto">
          <a:xfrm>
            <a:off x="354608" y="1295304"/>
            <a:ext cx="3673091" cy="357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32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新型疗法</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919186"/>
          </a:xfrm>
        </p:spPr>
        <p:txBody>
          <a:bodyPr>
            <a:normAutofit/>
          </a:bodyPr>
          <a:lstStyle/>
          <a:p>
            <a:pPr>
              <a:lnSpc>
                <a:spcPct val="150000"/>
              </a:lnSpc>
            </a:pPr>
            <a:r>
              <a:rPr lang="zh-CN" altLang="en-US" sz="2400" dirty="0">
                <a:latin typeface="+mn-ea"/>
              </a:rPr>
              <a:t>双眼训练是目前普遍认可的新型治疗手段，这种方式会向两只眼睛呈现不同的刺激，使得双眼自动整合两种刺激。</a:t>
            </a:r>
            <a:endParaRPr lang="en-US" altLang="zh-CN" sz="2400" dirty="0">
              <a:latin typeface="+mn-ea"/>
            </a:endParaRPr>
          </a:p>
          <a:p>
            <a:pPr>
              <a:lnSpc>
                <a:spcPct val="150000"/>
              </a:lnSpc>
            </a:pPr>
            <a:r>
              <a:rPr lang="zh-CN" altLang="en-US" sz="2400" dirty="0">
                <a:latin typeface="+mn-ea"/>
              </a:rPr>
              <a:t>数字疗法指的是通过多媒体、应用软件、游戏来治疗疾病的疗法。</a:t>
            </a:r>
            <a:endParaRPr lang="en-US" altLang="zh-CN" sz="2400" dirty="0">
              <a:latin typeface="+mn-ea"/>
            </a:endParaRPr>
          </a:p>
          <a:p>
            <a:pPr>
              <a:lnSpc>
                <a:spcPct val="150000"/>
              </a:lnSpc>
            </a:pPr>
            <a:r>
              <a:rPr lang="zh-CN" altLang="en-US" sz="2400" dirty="0">
                <a:latin typeface="+mn-ea"/>
              </a:rPr>
              <a:t>许多研究表明，双眼游戏治疗是有效的（见论文）</a:t>
            </a:r>
            <a:endParaRPr lang="en-US" altLang="zh-CN" sz="2400" dirty="0">
              <a:latin typeface="+mn-ea"/>
            </a:endParaRPr>
          </a:p>
          <a:p>
            <a:pPr>
              <a:lnSpc>
                <a:spcPct val="150000"/>
              </a:lnSpc>
            </a:pPr>
            <a:endParaRPr lang="zh-CN" altLang="en-US" sz="2400" dirty="0">
              <a:latin typeface="+mn-ea"/>
            </a:endParaRPr>
          </a:p>
        </p:txBody>
      </p:sp>
    </p:spTree>
    <p:extLst>
      <p:ext uri="{BB962C8B-B14F-4D97-AF65-F5344CB8AC3E}">
        <p14:creationId xmlns:p14="http://schemas.microsoft.com/office/powerpoint/2010/main" val="359670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弱视游戏系统设计</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dirty="0">
                <a:latin typeface="Segoe UI Light" panose="020B0502040204020203" pitchFamily="34" charset="0"/>
                <a:ea typeface="微软雅黑 Light" panose="020B0502040204020203" pitchFamily="34" charset="-122"/>
                <a:cs typeface="Times New Roman" panose="02020603050405020304" pitchFamily="18" charset="0"/>
              </a:rPr>
              <a:t>游戏</a:t>
            </a:r>
            <a:r>
              <a:rPr lang="zh-CN" altLang="en-US" sz="1800" kern="100" dirty="0">
                <a:effectLst/>
                <a:latin typeface="Segoe UI Light" panose="020B0502040204020203" pitchFamily="34" charset="0"/>
                <a:ea typeface="微软雅黑 Light" panose="020B0502040204020203" pitchFamily="34" charset="-122"/>
                <a:cs typeface="Times New Roman" panose="02020603050405020304" pitchFamily="18" charset="0"/>
              </a:rPr>
              <a:t>框架、游戏特殊设计、三个视训练模块</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68992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总体游戏框架</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3798316"/>
          </a:xfrm>
        </p:spPr>
        <p:txBody>
          <a:bodyPr>
            <a:normAutofit/>
          </a:bodyPr>
          <a:lstStyle/>
          <a:p>
            <a:pPr>
              <a:lnSpc>
                <a:spcPct val="150000"/>
              </a:lnSpc>
            </a:pPr>
            <a:r>
              <a:rPr lang="zh-CN" altLang="en-US" sz="2400" kern="100" dirty="0">
                <a:latin typeface="+mn-ea"/>
                <a:cs typeface="Times New Roman" panose="02020603050405020304" pitchFamily="18" charset="0"/>
              </a:rPr>
              <a:t>本游戏的主要目的是帮助弱视儿童辅助康复，不仅有目力训练的要求，同时还需要内容益智且引人入胜，这样儿童的依从性才会提高。下图是本游戏所涉及到的模块。</a:t>
            </a:r>
            <a:endParaRPr lang="zh-CN" altLang="en-US" sz="2400" dirty="0">
              <a:latin typeface="+mn-ea"/>
            </a:endParaRPr>
          </a:p>
        </p:txBody>
      </p:sp>
      <p:pic>
        <p:nvPicPr>
          <p:cNvPr id="4" name="图片 3">
            <a:extLst>
              <a:ext uri="{FF2B5EF4-FFF2-40B4-BE49-F238E27FC236}">
                <a16:creationId xmlns:a16="http://schemas.microsoft.com/office/drawing/2014/main" id="{1E411421-83C3-D8B6-87A9-C4E021A3D5A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3264916" y="2528277"/>
            <a:ext cx="7377467" cy="3958923"/>
          </a:xfrm>
          <a:prstGeom prst="rect">
            <a:avLst/>
          </a:prstGeom>
          <a:noFill/>
          <a:ln>
            <a:noFill/>
          </a:ln>
        </p:spPr>
      </p:pic>
    </p:spTree>
    <p:extLst>
      <p:ext uri="{BB962C8B-B14F-4D97-AF65-F5344CB8AC3E}">
        <p14:creationId xmlns:p14="http://schemas.microsoft.com/office/powerpoint/2010/main" val="328266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PLUS-V2-0434797e-af9c-4107-99ae-26a34558ab7e">
  <a:themeElements>
    <a:clrScheme name="iSlide VI标准">
      <a:dk1>
        <a:srgbClr val="000000"/>
      </a:dk1>
      <a:lt1>
        <a:srgbClr val="FFFFFF"/>
      </a:lt1>
      <a:dk2>
        <a:srgbClr val="778495"/>
      </a:dk2>
      <a:lt2>
        <a:srgbClr val="F0F0F0"/>
      </a:lt2>
      <a:accent1>
        <a:srgbClr val="0085C3"/>
      </a:accent1>
      <a:accent2>
        <a:srgbClr val="7AB800"/>
      </a:accent2>
      <a:accent3>
        <a:srgbClr val="F2AF00"/>
      </a:accent3>
      <a:accent4>
        <a:srgbClr val="DC5034"/>
      </a:accent4>
      <a:accent5>
        <a:srgbClr val="CE1126"/>
      </a:accent5>
      <a:accent6>
        <a:srgbClr val="B7295A"/>
      </a:accent6>
      <a:hlink>
        <a:srgbClr val="0085C3"/>
      </a:hlink>
      <a:folHlink>
        <a:srgbClr val="BFBFBF"/>
      </a:folHlink>
    </a:clrScheme>
    <a:fontScheme name="font">
      <a:majorFont>
        <a:latin typeface="Segoe UI Light"/>
        <a:ea typeface="微软雅黑 Light"/>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V2-0434797e-af9c-4107-99ae-26a34558ab7e" id="{3652F229-FE7F-4632-9E41-F22FDB3A0198}" vid="{E4DA3138-59DB-4A57-B557-9D6D34CDE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417</TotalTime>
  <Words>4189</Words>
  <Application>Microsoft Office PowerPoint</Application>
  <PresentationFormat>宽屏</PresentationFormat>
  <Paragraphs>225</Paragraphs>
  <Slides>27</Slides>
  <Notes>26</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Helvetica Neue</vt:lpstr>
      <vt:lpstr>等线</vt:lpstr>
      <vt:lpstr>微软雅黑 Light</vt:lpstr>
      <vt:lpstr>Arial</vt:lpstr>
      <vt:lpstr>Segoe UI Light</vt:lpstr>
      <vt:lpstr>Times New Roman</vt:lpstr>
      <vt:lpstr>OfficePLUS-V2-0434797e-af9c-4107-99ae-26a34558ab7e</vt:lpstr>
      <vt:lpstr>基于UE5的辅助弱视儿童康复游戏的设计与实现</vt:lpstr>
      <vt:lpstr>PowerPoint 演示文稿</vt:lpstr>
      <vt:lpstr>背景介绍</vt:lpstr>
      <vt:lpstr>弱视是一种在儿童中常见的疾病</vt:lpstr>
      <vt:lpstr>弱视的影响</vt:lpstr>
      <vt:lpstr>遮盖疗法</vt:lpstr>
      <vt:lpstr>新型疗法</vt:lpstr>
      <vt:lpstr>弱视游戏系统设计</vt:lpstr>
      <vt:lpstr>总体游戏框架</vt:lpstr>
      <vt:lpstr>游戏特殊设计</vt:lpstr>
      <vt:lpstr>游戏特殊设计</vt:lpstr>
      <vt:lpstr>精细目力训练模块设计</vt:lpstr>
      <vt:lpstr>精细目力训练模块设计</vt:lpstr>
      <vt:lpstr>立体视训练模块设计</vt:lpstr>
      <vt:lpstr>立体视训练模块设计</vt:lpstr>
      <vt:lpstr>光栅视训练模块设计</vt:lpstr>
      <vt:lpstr>光栅视训练模块设计</vt:lpstr>
      <vt:lpstr>弱视游戏的实现</vt:lpstr>
      <vt:lpstr>代码度量</vt:lpstr>
      <vt:lpstr>资产结构</vt:lpstr>
      <vt:lpstr>角色功能的实现</vt:lpstr>
      <vt:lpstr>玩家输入系统</vt:lpstr>
      <vt:lpstr>多功能武器系统</vt:lpstr>
      <vt:lpstr>问答游戏机制</vt:lpstr>
      <vt:lpstr>总结</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基于UE5的辅助弱视儿童康复游戏的设计与实现</dc:title>
  <dc:creator>小恒 程</dc:creator>
  <cp:lastModifiedBy>佘泳霏</cp:lastModifiedBy>
  <cp:revision>362</cp:revision>
  <dcterms:created xsi:type="dcterms:W3CDTF">2024-05-26T09:53:47Z</dcterms:created>
  <dcterms:modified xsi:type="dcterms:W3CDTF">2024-06-01T09:45:10Z</dcterms:modified>
</cp:coreProperties>
</file>